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95" r:id="rId4"/>
    <p:sldId id="296" r:id="rId5"/>
    <p:sldId id="297" r:id="rId6"/>
    <p:sldId id="298" r:id="rId7"/>
    <p:sldId id="299" r:id="rId8"/>
    <p:sldId id="257" r:id="rId9"/>
    <p:sldId id="258" r:id="rId10"/>
    <p:sldId id="259" r:id="rId11"/>
    <p:sldId id="260" r:id="rId12"/>
    <p:sldId id="261" r:id="rId13"/>
    <p:sldId id="277" r:id="rId14"/>
    <p:sldId id="262" r:id="rId15"/>
    <p:sldId id="263" r:id="rId16"/>
    <p:sldId id="264" r:id="rId17"/>
    <p:sldId id="265" r:id="rId18"/>
    <p:sldId id="287" r:id="rId19"/>
    <p:sldId id="267" r:id="rId20"/>
    <p:sldId id="268" r:id="rId21"/>
    <p:sldId id="266" r:id="rId22"/>
    <p:sldId id="269" r:id="rId23"/>
    <p:sldId id="270" r:id="rId24"/>
    <p:sldId id="271" r:id="rId25"/>
    <p:sldId id="272" r:id="rId26"/>
    <p:sldId id="273" r:id="rId27"/>
    <p:sldId id="282" r:id="rId28"/>
    <p:sldId id="274" r:id="rId29"/>
    <p:sldId id="275" r:id="rId30"/>
    <p:sldId id="276" r:id="rId31"/>
    <p:sldId id="278" r:id="rId32"/>
    <p:sldId id="279" r:id="rId33"/>
    <p:sldId id="280" r:id="rId34"/>
    <p:sldId id="281" r:id="rId35"/>
    <p:sldId id="283" r:id="rId36"/>
    <p:sldId id="284" r:id="rId37"/>
    <p:sldId id="285" r:id="rId38"/>
    <p:sldId id="286" r:id="rId39"/>
    <p:sldId id="288" r:id="rId40"/>
    <p:sldId id="289" r:id="rId41"/>
    <p:sldId id="290" r:id="rId42"/>
    <p:sldId id="291" r:id="rId43"/>
    <p:sldId id="292" r:id="rId44"/>
    <p:sldId id="300" r:id="rId45"/>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3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041C4DE-6AB8-4074-84C4-A189AA225046}" type="datetimeFigureOut">
              <a:rPr lang="es-VE" smtClean="0"/>
              <a:pPr/>
              <a:t>18/02/2015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2B970FFE-B5AF-49C8-A64D-BDFD2AAFCA91}" type="slidenum">
              <a:rPr lang="es-VE" smtClean="0"/>
              <a:pPr/>
              <a:t>‹Nº›</a:t>
            </a:fld>
            <a:endParaRPr lang="es-V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1C4DE-6AB8-4074-84C4-A189AA225046}" type="datetimeFigureOut">
              <a:rPr lang="es-VE" smtClean="0"/>
              <a:pPr/>
              <a:t>18/02/2015</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70FFE-B5AF-49C8-A64D-BDFD2AAFCA91}" type="slidenum">
              <a:rPr lang="es-VE" smtClean="0"/>
              <a:pPr/>
              <a:t>‹Nº›</a:t>
            </a:fld>
            <a:endParaRPr lang="es-V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google.com/url?sa=i&amp;rct=j&amp;q=&amp;esrc=s&amp;source=images&amp;cd=&amp;cad=rja&amp;uact=8&amp;docid=78m3NpQ6SKaFYM&amp;tbnid=tXPs-mirK8wb7M:&amp;ved=0CAUQjRw&amp;url=http://www.tecnun.es/asignaturas/Ecologia/Hipertexto/05PrinEcos/110Suelo.htm&amp;ei=4PnSU7ffC6_KsQT23oDIBg&amp;bvm=bv.71778758,d.cWc&amp;psig=AFQjCNEW8zNsu9UOdU67PfkozTlQwfsCDg&amp;ust=140642182481654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hyperlink" Target="http://www.google.com/url?sa=i&amp;rct=j&amp;q=&amp;esrc=s&amp;source=images&amp;cd=&amp;cad=rja&amp;uact=8&amp;docid=1bL-UXwbl7LBSM&amp;tbnid=XueqF2JBzzVYhM:&amp;ved=0CAUQjRw&amp;url=http://rocasminerales.blogia.com/2010/021807-dibuja-e-identifica-el-perfil-del-suelo.php&amp;ei=iYnXU-3VCqWg8gHkoYF4&amp;bvm=bv.71778758,d.cWc&amp;psig=AFQjCNH6F_9_8jNY9En1X8hoAoJdNC56UA&amp;ust=140672075180532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Hoja_de_c_lculo_de_Microsoft_Office_Excel_97-20031.xls"/><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www.google.com/url?sa=i&amp;rct=j&amp;q=&amp;esrc=s&amp;source=images&amp;cd=&amp;cad=rja&amp;uact=8&amp;docid=IXB2jv7kq2kDcM&amp;tbnid=gD8F6xK6alL8PM:&amp;ved=0CAUQjRw&amp;url=http://cruochapingohuatusco.blogspot.com/2010/08/01-factores-formadores-del-suelo.html&amp;ei=ZgDTU7-DAZLgsASRlYHgAw&amp;bvm=bv.71778758,d.cWc&amp;psig=AFQjCNHyCMwRSGwQoUUWv12bGQ0WsQ62dg&amp;ust=140642349403962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jpeg"/><Relationship Id="rId7"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www.google.com/url?sa=i&amp;rct=j&amp;q=&amp;esrc=s&amp;source=images&amp;cd=&amp;cad=rja&amp;uact=8&amp;docid=Fv4nvhcAUDV3dM&amp;tbnid=h6PN2KBDH3j0QM:&amp;ved=0CAUQjRw&amp;url=http://www.scivee.tv/tag/soil&amp;ei=hfrSU8a8O-nesATNy4GQBg&amp;bvm=bv.71778758,d.cWc&amp;psig=AFQjCNEW8zNsu9UOdU67PfkozTlQwfsCDg&amp;ust=1406421824816544" TargetMode="External"/><Relationship Id="rId5" Type="http://schemas.openxmlformats.org/officeDocument/2006/relationships/image" Target="../media/image39.jpeg"/><Relationship Id="rId4" Type="http://schemas.openxmlformats.org/officeDocument/2006/relationships/hyperlink" Target="http://www.google.com/url?sa=i&amp;rct=j&amp;q=&amp;esrc=s&amp;source=images&amp;cd=&amp;cad=rja&amp;uact=8&amp;docid=Fv4nvhcAUDV3dM&amp;tbnid=h6PN2KBDH3j0QM:&amp;ved=0CAUQjRw&amp;url=http://tania-818-cmc.blogspot.com/2010/06/explotamos-el-planeta.html&amp;ei=YPrSU9n-GKy_sQSNmYKABg&amp;bvm=bv.71778758,d.cWc&amp;psig=AFQjCNEW8zNsu9UOdU67PfkozTlQwfsCDg&amp;ust=140642182481654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www.google.com/url?sa=i&amp;rct=j&amp;q=&amp;esrc=s&amp;source=images&amp;cd=&amp;cad=rja&amp;uact=8&amp;docid=OpcRFf5milxeuM&amp;tbnid=GOzkNW9I4BdyhM:&amp;ved=0CAUQjRw&amp;url=http://lascosasdeandresmarco.blogspot.com/2014/04/tipos-de-roca.html&amp;ei=BP_SU9LfF7LKsQSOzoDgAg&amp;bvm=bv.71778758,d.cWc&amp;psig=AFQjCNFCJDgLr504uSVIn-RKOpoVelzesA&amp;ust=140642307915876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gif"/></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SUELO</a:t>
            </a:r>
            <a:endParaRPr lang="es-VE" sz="2400" b="1" dirty="0">
              <a:solidFill>
                <a:schemeClr val="accent3">
                  <a:lumMod val="60000"/>
                  <a:lumOff val="40000"/>
                </a:schemeClr>
              </a:solidFill>
            </a:endParaRPr>
          </a:p>
          <a:p>
            <a:r>
              <a:rPr lang="es-VE" sz="2000" b="1" dirty="0"/>
              <a:t>                                                                        </a:t>
            </a:r>
          </a:p>
        </p:txBody>
      </p:sp>
      <p:sp>
        <p:nvSpPr>
          <p:cNvPr id="14" name="13 CuadroTexto"/>
          <p:cNvSpPr txBox="1"/>
          <p:nvPr/>
        </p:nvSpPr>
        <p:spPr>
          <a:xfrm>
            <a:off x="539552" y="141277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5" name="14 CuadroTexto"/>
          <p:cNvSpPr txBox="1"/>
          <p:nvPr/>
        </p:nvSpPr>
        <p:spPr>
          <a:xfrm>
            <a:off x="3342037" y="1412776"/>
            <a:ext cx="5256584" cy="4770537"/>
          </a:xfrm>
          <a:prstGeom prst="rect">
            <a:avLst/>
          </a:prstGeom>
          <a:solidFill>
            <a:schemeClr val="accent3">
              <a:lumMod val="20000"/>
              <a:lumOff val="80000"/>
            </a:schemeClr>
          </a:solidFill>
        </p:spPr>
        <p:txBody>
          <a:bodyPr wrap="square" rtlCol="0">
            <a:spAutoFit/>
          </a:bodyPr>
          <a:lstStyle/>
          <a:p>
            <a:r>
              <a:rPr lang="es-VE" b="1" dirty="0" smtClean="0"/>
              <a:t>Inicio</a:t>
            </a:r>
          </a:p>
          <a:p>
            <a:pPr algn="just"/>
            <a:r>
              <a:rPr lang="es-VE" sz="1600" dirty="0" smtClean="0"/>
              <a:t>Este instrumento de aprendizaje está dirigido a estudiantes de los cursos de Ecología de la Escuela de Biología de la Universidad Central de Venezuela. </a:t>
            </a:r>
            <a:r>
              <a:rPr lang="es-VE" sz="1600" dirty="0" smtClean="0">
                <a:solidFill>
                  <a:schemeClr val="accent3">
                    <a:lumMod val="75000"/>
                  </a:schemeClr>
                </a:solidFill>
              </a:rPr>
              <a:t>Tiene como objeto instruir  sobre los conceptos básicos sobre suelos con un enfoque ecológico, así como su proceso de formación, sus características y las funciones que se le adjudican dentro de los ecosistemas naturales y manejados por el hombre, de manera que permita entender su importancia, conservación y uso racional.</a:t>
            </a:r>
          </a:p>
          <a:p>
            <a:endParaRPr lang="es-VE" sz="1600" dirty="0"/>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16" name="Picture 5" descr="And_07"/>
          <p:cNvPicPr>
            <a:picLocks noChangeAspect="1" noChangeArrowheads="1"/>
          </p:cNvPicPr>
          <p:nvPr/>
        </p:nvPicPr>
        <p:blipFill>
          <a:blip r:embed="rId2" cstate="print"/>
          <a:srcRect/>
          <a:stretch>
            <a:fillRect/>
          </a:stretch>
        </p:blipFill>
        <p:spPr bwMode="auto">
          <a:xfrm>
            <a:off x="5004048" y="4005064"/>
            <a:ext cx="2232025" cy="1943100"/>
          </a:xfrm>
          <a:prstGeom prst="rect">
            <a:avLst/>
          </a:prstGeom>
          <a:noFill/>
          <a:ln w="9525">
            <a:noFill/>
            <a:miter lim="800000"/>
            <a:headEnd/>
            <a:tailEnd/>
          </a:ln>
        </p:spPr>
      </p:pic>
      <p:pic>
        <p:nvPicPr>
          <p:cNvPr id="1026" name="Picture 2" descr="C:\Documents and Settings\adm\Mis documentos\Mis imágenes\logociens.jpg"/>
          <p:cNvPicPr>
            <a:picLocks noChangeAspect="1" noChangeArrowheads="1"/>
          </p:cNvPicPr>
          <p:nvPr/>
        </p:nvPicPr>
        <p:blipFill>
          <a:blip r:embed="rId3" cstate="print"/>
          <a:srcRect/>
          <a:stretch>
            <a:fillRect/>
          </a:stretch>
        </p:blipFill>
        <p:spPr bwMode="auto">
          <a:xfrm>
            <a:off x="827584" y="188640"/>
            <a:ext cx="984374" cy="1042338"/>
          </a:xfrm>
          <a:prstGeom prst="rect">
            <a:avLst/>
          </a:prstGeom>
          <a:noFill/>
        </p:spPr>
      </p:pic>
      <p:sp>
        <p:nvSpPr>
          <p:cNvPr id="102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3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32"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34"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036" name="Picture 12" descr="https://encrypted-tbn1.gstatic.com/images?q=tbn:ANd9GcSxNbsB1mlElEAhbhXkZrEBsbzGbdBaBK6f9UvYWt_vyROAvklU"/>
          <p:cNvPicPr>
            <a:picLocks noChangeAspect="1" noChangeArrowheads="1"/>
          </p:cNvPicPr>
          <p:nvPr/>
        </p:nvPicPr>
        <p:blipFill>
          <a:blip r:embed="rId4" cstate="print"/>
          <a:srcRect/>
          <a:stretch>
            <a:fillRect/>
          </a:stretch>
        </p:blipFill>
        <p:spPr bwMode="auto">
          <a:xfrm>
            <a:off x="2123728" y="188640"/>
            <a:ext cx="1073728" cy="1080120"/>
          </a:xfrm>
          <a:prstGeom prst="rect">
            <a:avLst/>
          </a:prstGeom>
          <a:noFill/>
        </p:spPr>
      </p:pic>
      <p:sp>
        <p:nvSpPr>
          <p:cNvPr id="2" name="TextBox 1"/>
          <p:cNvSpPr txBox="1"/>
          <p:nvPr/>
        </p:nvSpPr>
        <p:spPr>
          <a:xfrm>
            <a:off x="8102748" y="1084094"/>
            <a:ext cx="432048" cy="369332"/>
          </a:xfrm>
          <a:prstGeom prst="rect">
            <a:avLst/>
          </a:prstGeom>
          <a:noFill/>
        </p:spPr>
        <p:txBody>
          <a:bodyPr wrap="square" rtlCol="0">
            <a:spAutoFit/>
          </a:bodyPr>
          <a:lstStyle/>
          <a:p>
            <a:r>
              <a:rPr lang="es-VE" dirty="0" smtClean="0"/>
              <a:t>1</a:t>
            </a:r>
            <a:endParaRPr lang="en-US" dirty="0"/>
          </a:p>
        </p:txBody>
      </p:sp>
      <p:sp>
        <p:nvSpPr>
          <p:cNvPr id="3" name="Rectangle 2"/>
          <p:cNvSpPr/>
          <p:nvPr/>
        </p:nvSpPr>
        <p:spPr>
          <a:xfrm>
            <a:off x="611560" y="1844824"/>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256584" cy="4345805"/>
          </a:xfrm>
          <a:prstGeom prst="rect">
            <a:avLst/>
          </a:prstGeom>
          <a:solidFill>
            <a:schemeClr val="accent3">
              <a:lumMod val="20000"/>
              <a:lumOff val="80000"/>
            </a:schemeClr>
          </a:solidFill>
        </p:spPr>
        <p:txBody>
          <a:bodyPr wrap="square" rtlCol="0">
            <a:spAutoFit/>
          </a:bodyPr>
          <a:lstStyle/>
          <a:p>
            <a:pPr>
              <a:spcBef>
                <a:spcPct val="20000"/>
              </a:spcBef>
              <a:buClr>
                <a:schemeClr val="bg2"/>
              </a:buClr>
              <a:buSzPct val="65000"/>
              <a:buFont typeface="Arial" pitchFamily="34" charset="0"/>
              <a:buChar char="•"/>
            </a:pPr>
            <a:r>
              <a:rPr lang="es-MX" sz="1600" b="1" dirty="0" smtClean="0">
                <a:latin typeface="Arial Narrow" pitchFamily="34" charset="0"/>
              </a:rPr>
              <a:t>Producción biológica</a:t>
            </a:r>
          </a:p>
          <a:p>
            <a:r>
              <a:rPr lang="es-VE" sz="1600" dirty="0" smtClean="0"/>
              <a:t>El suelo es el lugar donde se desarrollan las plantas terrestres y sus características de fertilidad influyen </a:t>
            </a:r>
            <a:r>
              <a:rPr lang="es-VE" sz="1600" dirty="0" smtClean="0">
                <a:solidFill>
                  <a:schemeClr val="accent3">
                    <a:lumMod val="75000"/>
                  </a:schemeClr>
                </a:solidFill>
              </a:rPr>
              <a:t>en la producción de los cultivos que consume el hombre, así como de las plantas que consumen otros seres vivos. </a:t>
            </a:r>
          </a:p>
          <a:p>
            <a:r>
              <a:rPr lang="es-VE" sz="1600" dirty="0" smtClean="0"/>
              <a:t/>
            </a:r>
            <a:br>
              <a:rPr lang="es-VE" sz="1600" dirty="0" smtClean="0"/>
            </a:br>
            <a:endParaRPr lang="es-VE" sz="1600" dirty="0" smtClean="0"/>
          </a:p>
          <a:p>
            <a:pPr>
              <a:spcBef>
                <a:spcPct val="20000"/>
              </a:spcBef>
              <a:buClr>
                <a:schemeClr val="bg2"/>
              </a:buClr>
              <a:buSzPct val="65000"/>
              <a:buFont typeface="Arial" pitchFamily="34" charset="0"/>
              <a:buChar char="•"/>
            </a:pPr>
            <a:endParaRPr lang="es-MX" sz="1600" dirty="0">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6386" name="Picture 2" descr="https://encrypted-tbn2.gstatic.com/images?q=tbn:ANd9GcR8B1au_9x5JBpJbSoSNr-LJwW053Q0DwpJu_TcrJqwp4pH0aqe"/>
          <p:cNvPicPr>
            <a:picLocks noChangeAspect="1" noChangeArrowheads="1"/>
          </p:cNvPicPr>
          <p:nvPr/>
        </p:nvPicPr>
        <p:blipFill>
          <a:blip r:embed="rId4" cstate="print"/>
          <a:srcRect/>
          <a:stretch>
            <a:fillRect/>
          </a:stretch>
        </p:blipFill>
        <p:spPr bwMode="auto">
          <a:xfrm>
            <a:off x="3563888" y="3212976"/>
            <a:ext cx="1872208" cy="1546278"/>
          </a:xfrm>
          <a:prstGeom prst="rect">
            <a:avLst/>
          </a:prstGeom>
          <a:noFill/>
        </p:spPr>
      </p:pic>
      <p:sp>
        <p:nvSpPr>
          <p:cNvPr id="16388" name="AutoShape 4"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6390" name="AutoShape 6"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6392" name="AutoShape 8"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6394" name="AutoShape 10"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396" name="Picture 12" descr="https://encrypted-tbn0.gstatic.com/images?q=tbn:ANd9GcQZ2Mc4f1GcfJV56nUTZierdRJkjZxp5S7N9LiOIxShDZep3CpG"/>
          <p:cNvPicPr>
            <a:picLocks noChangeAspect="1" noChangeArrowheads="1"/>
          </p:cNvPicPr>
          <p:nvPr/>
        </p:nvPicPr>
        <p:blipFill>
          <a:blip r:embed="rId5" cstate="print"/>
          <a:srcRect/>
          <a:stretch>
            <a:fillRect/>
          </a:stretch>
        </p:blipFill>
        <p:spPr bwMode="auto">
          <a:xfrm>
            <a:off x="6156176" y="4149080"/>
            <a:ext cx="2178572" cy="1631827"/>
          </a:xfrm>
          <a:prstGeom prst="rect">
            <a:avLst/>
          </a:prstGeom>
          <a:noFill/>
        </p:spPr>
      </p:pic>
      <p:sp>
        <p:nvSpPr>
          <p:cNvPr id="18" name="TextBox 17"/>
          <p:cNvSpPr txBox="1"/>
          <p:nvPr/>
        </p:nvSpPr>
        <p:spPr>
          <a:xfrm>
            <a:off x="8102748" y="1084094"/>
            <a:ext cx="432048" cy="369332"/>
          </a:xfrm>
          <a:prstGeom prst="rect">
            <a:avLst/>
          </a:prstGeom>
          <a:noFill/>
        </p:spPr>
        <p:txBody>
          <a:bodyPr wrap="square" rtlCol="0">
            <a:spAutoFit/>
          </a:bodyPr>
          <a:lstStyle/>
          <a:p>
            <a:r>
              <a:rPr lang="en-US" dirty="0" smtClean="0"/>
              <a:t>10</a:t>
            </a:r>
            <a:endParaRPr lang="en-US" dirty="0"/>
          </a:p>
        </p:txBody>
      </p:sp>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chemeClr val="tx2"/>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chemeClr val="tx2"/>
                </a:solidFill>
              </a:rPr>
              <a:t> </a:t>
            </a:r>
            <a:r>
              <a:rPr lang="es-VE" sz="1200" b="1" dirty="0" smtClean="0">
                <a:solidFill>
                  <a:schemeClr val="tx2"/>
                </a:solidFill>
              </a:rPr>
              <a:t>   - Producción biológica</a:t>
            </a:r>
          </a:p>
          <a:p>
            <a:r>
              <a:rPr lang="es-VE" sz="1200" b="1" dirty="0">
                <a:solidFill>
                  <a:srgbClr val="FF0000"/>
                </a:solidFill>
              </a:rPr>
              <a:t> </a:t>
            </a:r>
            <a:r>
              <a:rPr lang="es-VE" sz="1200" b="1" dirty="0" smtClean="0">
                <a:solidFill>
                  <a:srgbClr val="FF0000"/>
                </a:solidFill>
              </a:rPr>
              <a:t>  - Banco de semillas</a:t>
            </a:r>
          </a:p>
          <a:p>
            <a:r>
              <a:rPr lang="es-VE" sz="1200" b="1" dirty="0">
                <a:solidFill>
                  <a:srgbClr val="FF0000"/>
                </a:solidFill>
              </a:rPr>
              <a:t> </a:t>
            </a:r>
            <a:r>
              <a:rPr lang="es-VE" sz="1200" b="1" dirty="0" smtClean="0">
                <a:solidFill>
                  <a:srgbClr val="FF0000"/>
                </a:solidFill>
              </a:rPr>
              <a:t>  - Descomposición de materia orgánica y </a:t>
            </a:r>
            <a:r>
              <a:rPr lang="es-VE" sz="1200" b="1" dirty="0" err="1" smtClean="0">
                <a:solidFill>
                  <a:srgbClr val="FF0000"/>
                </a:solidFill>
              </a:rPr>
              <a:t>ciclaje</a:t>
            </a:r>
            <a:r>
              <a:rPr lang="es-VE" sz="1200" b="1" dirty="0" smtClean="0">
                <a:solidFill>
                  <a:srgbClr val="FF0000"/>
                </a:solidFill>
              </a:rPr>
              <a:t> de nutrientes</a:t>
            </a:r>
          </a:p>
          <a:p>
            <a:r>
              <a:rPr lang="es-VE" sz="1200" b="1" dirty="0">
                <a:solidFill>
                  <a:srgbClr val="FF0000"/>
                </a:solidFill>
              </a:rPr>
              <a:t> </a:t>
            </a:r>
            <a:r>
              <a:rPr lang="es-VE" sz="1200" b="1" dirty="0" smtClean="0">
                <a:solidFill>
                  <a:srgbClr val="FF0000"/>
                </a:solidFill>
              </a:rPr>
              <a:t>   -  Hábitat de la biota</a:t>
            </a:r>
          </a:p>
          <a:p>
            <a:r>
              <a:rPr lang="es-VE" sz="1200" b="1" dirty="0">
                <a:solidFill>
                  <a:srgbClr val="FF0000"/>
                </a:solidFill>
              </a:rPr>
              <a:t> </a:t>
            </a:r>
            <a:r>
              <a:rPr lang="es-VE" sz="1200" b="1" dirty="0" smtClean="0">
                <a:solidFill>
                  <a:srgbClr val="FF0000"/>
                </a:solidFill>
              </a:rPr>
              <a:t>   - Filtro ambiental</a:t>
            </a:r>
          </a:p>
          <a:p>
            <a:r>
              <a:rPr lang="es-VE" sz="1200" b="1" dirty="0">
                <a:solidFill>
                  <a:srgbClr val="FF0000"/>
                </a:solidFill>
              </a:rPr>
              <a:t> </a:t>
            </a:r>
            <a:r>
              <a:rPr lang="es-VE" sz="1200" b="1" dirty="0" smtClean="0">
                <a:solidFill>
                  <a:srgbClr val="FF0000"/>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256584" cy="4789003"/>
          </a:xfrm>
          <a:prstGeom prst="rect">
            <a:avLst/>
          </a:prstGeom>
          <a:solidFill>
            <a:schemeClr val="accent3">
              <a:lumMod val="20000"/>
              <a:lumOff val="80000"/>
            </a:schemeClr>
          </a:solidFill>
        </p:spPr>
        <p:txBody>
          <a:bodyPr wrap="square" rtlCol="0">
            <a:spAutoFit/>
          </a:bodyPr>
          <a:lstStyle/>
          <a:p>
            <a:pPr>
              <a:spcBef>
                <a:spcPct val="20000"/>
              </a:spcBef>
              <a:buClr>
                <a:schemeClr val="bg2"/>
              </a:buClr>
              <a:buSzPct val="65000"/>
              <a:buFont typeface="Arial" pitchFamily="34" charset="0"/>
              <a:buChar char="•"/>
            </a:pPr>
            <a:r>
              <a:rPr lang="es-MX" sz="1600" b="1" dirty="0" smtClean="0">
                <a:latin typeface="Arial Narrow" pitchFamily="34" charset="0"/>
              </a:rPr>
              <a:t>Banco de semillas</a:t>
            </a:r>
          </a:p>
          <a:p>
            <a:r>
              <a:rPr lang="es-VE" sz="1600" dirty="0" smtClean="0"/>
              <a:t>El suelo alberga semillas y otros </a:t>
            </a:r>
            <a:r>
              <a:rPr lang="es-VE" sz="1600" dirty="0" err="1" smtClean="0"/>
              <a:t>propágulos</a:t>
            </a:r>
            <a:r>
              <a:rPr lang="es-VE" sz="1600" dirty="0" smtClean="0"/>
              <a:t>  vegetativos </a:t>
            </a:r>
            <a:r>
              <a:rPr lang="es-VE" sz="1600" dirty="0" smtClean="0">
                <a:solidFill>
                  <a:schemeClr val="accent3">
                    <a:lumMod val="75000"/>
                  </a:schemeClr>
                </a:solidFill>
              </a:rPr>
              <a:t>(raíces y otros restos de plantas) que constituyen una fuente   para la colonización de áreas afectadas por la actividad humana y eventos catastróficos naturales</a:t>
            </a:r>
            <a:r>
              <a:rPr lang="es-VE" sz="1600" dirty="0" smtClean="0"/>
              <a:t>. </a:t>
            </a:r>
          </a:p>
          <a:p>
            <a:r>
              <a:rPr lang="es-VE" sz="1600" dirty="0" smtClean="0"/>
              <a:t/>
            </a:r>
            <a:br>
              <a:rPr lang="es-VE" sz="1600" dirty="0" smtClean="0"/>
            </a:br>
            <a:endParaRPr lang="es-VE" sz="1600" dirty="0" smtClean="0"/>
          </a:p>
          <a:p>
            <a:r>
              <a:rPr lang="es-VE" sz="1600" dirty="0" smtClean="0"/>
              <a:t/>
            </a:r>
            <a:br>
              <a:rPr lang="es-VE" sz="1600" dirty="0" smtClean="0"/>
            </a:br>
            <a:r>
              <a:rPr lang="es-VE" sz="1600" dirty="0" smtClean="0"/>
              <a:t/>
            </a:r>
            <a:br>
              <a:rPr lang="es-VE" sz="1600" dirty="0" smtClean="0"/>
            </a:br>
            <a:endParaRPr lang="es-VE" sz="1600" dirty="0" smtClean="0"/>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4" name="AutoShape 4"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6" name="AutoShape 8"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7" name="AutoShape 10" descr="data:image/jpeg;base64,/9j/4AAQSkZJRgABAQAAAQABAAD/2wCEAAkGBxQSEhUUExQVFhUXGBgZFRgXFxQUFxYXGBcXGBcYFRUYHCggGBolHBYYITEhJSkrLi4uFx8zODMsNygtLiwBCgoKDg0OGxAQGywmICQsLC8sLCwsLCwsLCwsLCwsLCwsLCwsLCwsLCwsLCwsLCwsLCwsLCwsLCwsLCwsLCwsLP/AABEIAMIBAwMBIgACEQEDEQH/xAAcAAACAgMBAQAAAAAAAAAAAAAEBQMGAAECBwj/xAA+EAACAQIEAwYEBAYCAQMFAAABAhEAAwQSITEFQVEGEyJhcYEHMpGhFCNCsVJigsHR8OHxchWSsiQzQ1Rz/8QAGQEAAwEBAQAAAAAAAAAAAAAAAgMEAQAF/8QALxEAAgIBAwIGAAUEAwAAAAAAAAECEQMSITEiQQQTMlFhcSMzgbHRocHh8ENSkf/aAAwDAQACEQMRAD8AjwLBnIHIVHjREetEdnrG9ccU0MeteVjWqTRDmVxIFIiuGvxQxu8qiYmlKHuQWENizW/xxoImuaPQjrDhijW2xJoNK6Bo1SOsn1NSrZmokei7T0OoyyH8GIpLxFRkc8yw+g2qwXLulJrloOrCQJO55a863G2woS3B+A2vHJ0C8/M1Y2tkNmYaGI6EUoweFZVdSNQYPry9qPwAvvb7tkbKZ8R8JRh8rDNEryIHI1z65Gz3ZFxhD3kToQD6b/4ojs1bKEFv03BHoZP+aix5IcgjbL58v8yPausPf/KY/wAwH2agySqVr3BTZvjbDOZOmb666ChcRqD6RQ3HrmtqeuY+p0H2/epsQpyk8q6duV/bCS6bIMF8vvU9R4VYQUXaSaXNPkW+Tm0k0TibZGgGuwpnwzDDQmiHwsuTyG3961TSxOXzX9DUiu8Qwvd2WJ1OknzJg0PhMEj90w0IGYr1UzB+ophxZ+8tXV5Lk+7H/FEcKtKFmNSqj2UaD7/emY56V193uNXAGcJN4x8sKZ82DAf750Z3Aza7QT6BY39zNRYL8m8bZHhuElT0O+U+XSucVHeQT4QskfxGdF9J19qPJjkpU/oFoCvB3ztqFhco6zMg9Dt9aVWTmfLt/utWG6oyHLM7kkbmlmCtr3rEDQgfegjNRi0Px7yB+J2tVA6inXCkKxS4qXvDoo19asHDbGsUTvy6NnKmwzGYeQCKUC4bjFG5CrAm0UmtJlvTWTVY0xWCVNoQX+z7ZjFZV9GHB1rKm8+Q+mKuzTys0NxkgtFSdnlIBFCcZaLoquK0TaNnLoAbqa6VKLWlTkCKy0Qa2exG1uB/hta6azTQoKDvkVP5rugaB0tit91Ws1dia52a4ktqyKmioFmibNomhBoVccxXc2mbnyrz7D8adXJJlTow5R/xVi7f4nxrbHISfU1SK9bw+NRx/Z6fhsK0b9z1/gjAZRdJyXFyE80J+Ug9KiwlprF97TP4RoRrHVXXoCIPvSrgmOe/ZVspOvduFBMkRqPqDViwfCb2MdEVYvWgUuhzkbu90Yg9JI9xUsINNxZG4NScQdgSXU6/Ky/cNB6aqfrQ+UqCv80+ukD9jV4PZFrSqGdC40VQCZ6DMYj1iltrs8L1xhnNsgQ4KzkZDAGjazLGf5fMUp45XujvKm3prcqvEbGdgo3lQPXQCpXxqLauC4wVSDqeWsbczzq6P8PCxDpiQSGzZSmUHWdGDGK8d+IuCvYfFmzdBWFUqORBmGEb8/pVOPFLXb4HQwSvRJUFjtXbBgA5eR2+1N+F8UW4JU/5rzOmfB8WUcGYHOmz8LGUaQ3J4SGnpPWcNjIoj8dmJA51X7eI8INEYG78zHYA15mLFc0u1/sec9iHGXj4hPzH9jAqfC46ZERAFAokkeUmuMAZQk7kn6TVE8dpDF6SwXLwy238yPcf90E1icrt8xHtAP8A3UGclVT+afrAonGXfFHJPD/n7zRSk7T+v8/sD8A9zHZLuvyFBI6GdDHpNZhkknLrJ09N/wC9A8asQO93gqjjpEKPanPClCQYqadKKfuUwe9nV2wLe253pxwrmaV4hszUxwIyrFHqpIXkdpsIW5JMUtYTcoxTBNCuniBrpO4tC8aqQ1t5gAKyprWwrKhKtLFHZ0yppX2kBzzTrs5bgUH2jseKavlNa79zJL8MULcLAekVzavZTFbwx0IofEaNTJdSJ2wxsXUUk1Da1o63ApD2BMsWaaYfBzQdlxNNsNfEUtyZ251awIqY2AKjbFgc6hucRUc6BqTNSKT274ZbbEIbl7uVdYDm2zpIJ+YqZGh5A1C3wsvXLfeYPE4bFjmLb5W9BOn1Iq14+7bvAo4VlO4OoqH4dfD5jjTcMrZtnMGB1PRAZ+p9K9bwk3KKi+xbhyOqXYvnwz4D+FwqrkKE6sDuW2JPQ6U44rwe2MTaxclLo8BI+W6IMLcH1APnTxcKVYFSI5g/uDS7tnaY4VyvzIVb2DCfsSfam5m3Fv2H6em2hF2xxRtXrZH6h4gdg2oU+4kH/wAVogWxmw1kHN+WbjnqsQD7u0+1Q8b4X+NxBEwotK6noxVhakcxmZ2/opp2c4WbSZrxBulQhgllyqWKhZA6zQRWoFavMbXD/t/JHevrb5xXzt8V+NHF8RuNplthbSeYWSSf6mb7V9H8R4Gl4yZkba/2r5/+JPY2/YxNy4LbFGMgqJB9Y1n296dBUilyTZQKktmpXwbBcxBAq3Yn4eX8NbtXcRlC3RK5DmgxIV22DEawJ560TkkrBnJRVsn4MxNlZ6VYAMtsacppPhrIACroBTfiXhC+n9qihT1SR483bYBbxI1HUb9DvWIoCLHnUIaVIGwri1cMZTypKdu/b+AnwG4e5qOo29ay2/hZm1C+I+ccvc0Jmp0cOCqKeYDt56SB9a1yAewuEujLu1wA/wBRUH96sVrh5S0pbeKW4MBiHHzKY8mUaA+tN8Xi8yxWaU0kxqrcCsCWNF28TrFD4QRrWktSaTnpOjXG4jPDgMDQt2pLbZQYrV60coNJWS0Kadbdguzi/CKyk3fedZW0g/NDuB39vOueOmQaG4QYtr9aJxwzA+lbn2kOn+WVixdhiK6xZ50KTFz3o3F25WvQjFaScgW5XS3q4XDMRoKkNkgUp6UZaJRioqa3jTS02jUuHtnnWdJtht7FE0JduE1lwxUWejjubqC+G2Wu3ERd2IAr2O5wx8OFuYc+JVAdP03QB0/i8xXnPw3s5scn8qu208o/cir1xHs/fuMc2NvgHYLCR6ZYp2no4/8AB2KLauiw4HjKXrS3F2MyDupUwwPoakvEXe+tHYrHs6mq1iMI2GwjBXuXGSWzOxZiJk6nlXXZLi34h7jE6lLQI6EB1b65Z96HzXajLkrWTqUJd0S8Cx6Lhw1xgCh7s68xqAPY/am2Dul9ddeZEaeVa/8AS7ZfPkWZJGg30BaOpga9AKLiKfji4quxsU+GTItcYjCBhrUlo1NTGrGxPPMT2DQO+VVAeeWmvly1qx3OEJdw34e6AVyBdORA0ZehB1FPHWg1uama6CpaTsvVuzwHiOAfDXntXB4kMHoRyYeRGtT8QfMiHyg+tX/4pcD7y2uJQeK34bnVkJ0P9JP0J6V5nYJYZeXL1qKcXjk4+55GSGmRHbujKVA2Op5k/wCK4xCBSIO4BpjgMGCT0GpoPHICwIpWnS7MtPYhQZiKsBPeXAF0GRQPpFJ8Ja8YOyxJ8qdcKcAgxoNPPmaCXSBIJxGEFoKE5CogJFPhctkaxMT7HalDASQKdPHpjqYUFYOzwY8qm4fqYofGCDpR/C7EQagyb7jo7o7FvKxB57UXjyFtn0oTi9+BPQ1Ojh7YnnSoxez7HVu6Kv8Ai161lOTwi2dYrKo6QdKB+ELNselMsH4wRQfAbc2x6UXhvDcPStyesLLvCkV/jGDytmqdLYYUz7Q2Ztk1X+HY3wweVWzXFCMbvkb8LywZobHZZMUp/GEMY51y98mpfIeq2E4kpuia7bEACgS1aOtNcEjEya5emtA1Db3qSjVI09Q+EmCIW9dIEEqqnmYksPTUV6BcWqZ8N5GFAnQsxH2q2XLwCksQANySAAPMmroLpR6GD0o6S2rSpEgggjyOhFUbsZwe9hMVibbAm2MuR+TCWI9Gg6j/ACDSa78WU/H2bNtQbJuZHuzIYE5QV00E616kqhtRz1peTEnJXyhrim1L2OkfSonxAqLid/ubTvE5FLR1gTFfOuP+JOLuYl3t3WFrOcijwjLMCR19etUKNo1n0th3mixXl3w47fW8Uvd3Wy3gSIOzDrO1enI2lZJNGxdnTUvxFo5806dKYTS7F4gSB50K5NfB1esq6lGAZWBDA7EEQQa8c7UdnGwDwJNpye7bnH8LfzD7ivaUGlLuN4ezfttZuxDekgjZl6EV2TFrW3JLmxqS+Txe3cyWCebmB6CgsauzctP77/amnFOHmzdNh/0bHkwOoYetB9o7YbCF05E7c8pAn9689rqa9q/c8+O23yCXH8IA9f8AH++dHupS2h2LzB8gKDwOW4qdSBVj4zalLY/gX6k0ue6O1VsxVhEcMkn9In3kgfejLz5NeZoDE3DbtoevzeXSt8PLXQXO3KhkpOvYb9DDC2s+9NOHNBK9KF4ewVSTvWW8QFeetJljsNNKJPxfDiDPOlS42EgelMOLXs6HLvGlVnDWWCmeZkGtwxuLsyMtwgcUcaVlKu/isp+g0uvCrfdoK7cyZqGzeB0qV1gGk1qJm3ps44qZtn0qgiQT61eb1zOkVTsVbyuRVcZWgcRCmtSsay2utd91rWjWyK61attU7WDWrNnWh0mKqIkmpFqZrYFYCJrpVyc2eqfD+fwq+bNyj/uqV8beOX7ZWwrFbbg5vPy9KsXw/wCKqZsg+JfF6A/3qX4jdlhxC0gFwW3UypIzAzvpM1filtZ6GF3BHlHwx7NXMfjLQykWrLB7lzWNNUXoWJA06A19Q93lAjlpSTsR2dt4HC27NvWPEzRqznc0+uGi5lZR2Ib9gOpDDQiD7181fEPsHd4bde5bXNhmPgubm3mPy3ANjOgaI2519NTQ+Kw6XFZXUMrAhgQCCDuCKNOgT44w2Ie00qxBHMaV9Xdksa1zDWWYyciknzI/avP+M/CbBi93ls3AkybQIy+gY6x5VdOCY0KotxAAAAOwHKl5JpbBwV7loxF2FJrzztL2rt2L4DMFyiW109vPce1WftFxVMNYe45hUBb6DYefKvlTjnFXxN57jE+JiQJmAdh9K2HudLfY9X7X/GAEd3g8087h0X0Ubk/76UJ+1OKuNne6xPkYj2qrAUbhm0p0JtbICUUy58O7SvcIW8czARbc7/8AiT06dD600TEgWhbI0Ez5VQM1POH8RzhEJgzBPUdDUvjMN/iL9SLJiV2i1YJQCoGwOlFccvGRFB4cAMTOgj6k6VK10PPkf7mpHBboircD4qRIkyIAP0FWLD2QlkKOlVnEWjdcKg1EA/2P0q54fh+WzB1MVNJtRSKccbQgfExQD3mY0VdHjjzpk3CJGZfcUKdbM5LYU3sUyLQ2D4gCMp01+k0Xjm/LIYQZpDdtQdOmtURgog37mYjDsGPrWqKscZQKA6Sw0J6xt9qyqNEfc25ewyw1xiZ6VY8O3eW59jSnhlnwyedM+FkKxE6HcVDF8GSj+HYGoKsRypNxrD+KatHFLGXWkuOhlo5dMvsljKmIrYom2h3qNQBWnukUeoa2SO8nSpRA3oS1c1o2A1Z5lHcEbpm2pfxG8LKlj7etHL4ap/avGl3CzoOXnTMSWR0xuGHmSok4L2luWMQLuYwSMyj9QB215V7dw3tFbxKLdtkcu8XcoSYBn+E8jXzrhrRcxT7gPF3wF0XEYNAIZPlV1O6v19eUDpV08bauPY9NJR4Pp9uNW7Fi9eeSlmS+UZiFHzGB01PtSS58RsC65lxCADcMcjD1VoIrzfsb8SRmNvEAEXBlYRo2beQdCN5+mtVTtr2et27huYe6Mp8Qtu3iH/8AMnVh5HXzNHiWhU9zpdXwetYj4w4JQQC7kbKEaWPQEiPero+OGUtMACT5c9a+dOz2BtYe4l269u44IKiR3anQhmX5nYSDGgmrT2g7Ym6osWGYAgF7h3MnUAHWPP25zRylGrFvpRbx2vV3IGoHPaehHUR0qI8ZthwxaBzmqhc4vjltjOmGuW5yENayltJIl2IPh100PKq92hwtzFGbbhXOosmEmB/+Igww+u+9SSpumzMXiN9w74qdthiwLFozaBksD8xBI+mgNebqKIxNhrbFXBVx8ysCCD5g1xaeqEth5yqUVaWKhU61MjUceQZEhovhzAXFJ2kTQldW3pjSkmmLa2L5cPhAGxYH6VpLTK+b9J3oXgmJW7Zg/On7cj/amF8krp7147eibUuUec006Yz4JcVHY6SdzReN49mfurWpjU8hVetYcnnFNeE4dEJbnEVLNrW2xqk0jT4TKZO9MuFcTAORt6Bx2OXMo6z9ACT+1AYpe8WUMHk1c4S0rV3AumOe1fDs6Z7fzDUjqOdUlkLeIct6sicYJtZW+YCD5xzpDhr4zt0NU41srCl8ABUVqprq6msozLLlwu7mX9vSu0uZbhqXguDhZofiCw5qWUWpWbL0UPMXD24+lU/E39SvQmf2qyWb026q+PMsQPm/T/MB+n/y6ddulPnHUkS443sBvzqNHnQ1ybn3qLFX1tpnblt5nkKBxt7DlGzeJvBNSaWYjjrHRYUddz/xS6/eZzJO9Q2sKSSK9HH4WEVbVsshgiuTMVjXn52+ppfcDEyZJpmuFHPkKkuoiLoM0kQZ2ET/AMa02ilUuDVm33VsHmdz/ihriZjp0n/frTm1ZF0DlFQNhikE7T9iP+hTtOwFiRlqVsbdy5C7FehJIHpNSXrME/7zioAKW4hphOF4qyRmt23jbMNR7jf3qHEcTuM2aYO2mmnpUDVwBQtBHovGLgxOGwFsOMuctc23LldOuRZMdB5VzxngiWSbN9vASArBgpDQGWCdJggwetUw44HCdwfmW8HQ/wApRww8obKf6j0pxiOIfjbGIzP+Yvd3srbsbVsWnKkDWUAJHLLz5TSgRvDJVTrd/wBWA8cw962mW4VvINLV4HMVG+UsDI0/Q0xuvUpFFcipbYp8VRYtluSItYHrDcioJo7oyrDEeupoNWoi29EpAtBeFxZtOGBjkfQ7zXoDjLbB6jX+xrzZtq9D4ddDYa1n5Iv2FReOitmReKVUzi9jMgA3P7UHb4q2U9ST7V3dUO1DG0AGqNRi+BakqCXvEsLkyyqygDbxKRPrr9qnwWJKkA7UBcuhSkbFR9YM/ejcPqonc/tToptUdMNtFXzee1KbqQxHPei8IwRiAZmo+JYdhckCQedco3BL2AW8qIQycxrWUO9uDW67SPpHpmGGVKRYm5mc+9PM/hqs3n/NNZlW4mnoCbWJgVXMa83SJXy8aA/SZpjj7uUSKScSA8LfqO9FGNxNxY+4VjELJn5j5+Wp/VHmd45nzhapxq6xZRyG1NcNfykMP9/48qD4kTuBp+w8ugo8MNLtlmGG9kOCQHf9Pi5axypthbNm6VEuCRmldhA2P0qs3MXl2570Vwq/ca7bSzq7EKoP82kHyjfyqyU0kUqJZmAe24tpncQIVcxac0MoG5hdh1qrLeOVhljWCSNQROh6GjbloKt1LbZwkK91wAhIJEKp1gcuZ3gcl3E+Im4qqSXZd7rfO3IAncqI0zSdeQ0pccmp7G0MMJigN/8AuuMfiZ2/4pIl4imeDUOjHmKcp7UA4EWeaij/AH1qS7ZK786gZq2zKMZIrgrUqNNbKyayjSGK0sqZBg1NFcsK6jbIAtSCtmsFYdZGxrQFbpgvBrsjOFtA87zC1p1ynxH2BoW0uTRfNbVquWC7DILAxWLxaWLB+Qi27Pe8rSPkZpGxAI5zFNMTwLhmFxLYfFi4gyI9q5na53gJM5woXKZEQB11oXkSdC5ZIxKBbarpwNLt6wi27bvlkSqlhvzI0HvVm4cOEoZw/cKeTNYuXiD1BvXWj6VBxy8W8Axr4jnlyZEVeWqAW/Y60vxEscse7Is2VT2SF1qwEB71gHAPgVldh/5FSVX0knypTh7Rdm10og3IkEfSuUYLUMWkxcVyccTtQqZdSDp9aItXCBrudKlt2syqx2A296Au5mfTana2lS9g272CLogEqdYojDcUbIAR5e1DWMNm2JkaEdehohMOF+eQo3iJPkJoE3FAbcAN2+ZNZTw4LAf/ALLDya08++WRWUSUgtSLLw586mkGNRluSacdmG01rjtCiqQTtNJi3JthTpRSEHFLoyx1qrYy+eZ5wKs3ELeYAjlQGE4ULoJYbE6dT59BVEJKMTcUlFCd8TBjlQvEGZl8hVgxPCwCFbc86EuYQ5GHtTVND45oop7VNw7GPZupdQwyMGX1Bn6V3jsM1swRFCU5pNUVJ2Ou0bZmF1BFm54kA2Vv1qfMGfrSU0y4TjUANm9PcudSNWttsLijnHMcxUPFeGvYfK0EEZkddUuIdmQ8wftsdaXDp6Gcn2AqZ8AuRcy/xCKFXDHLm6EA+8x+xp72M4fnu5jyo5SSRsVqdIztEuo8lFV8mrj2ssLMjb5R5xuf986psQa2ErR0o0yRDAqQPUJrdMsCjstWzTLgfBjiG1kLIAyiWduij++tF3+AFbjBkubhbdtIdm1iblyCtseonXaKX58NTj3QGuN0I7FhrjZUUsd4HIdSdgPM6U2wHCbMM124zBBJ7rLkzfw96ZzGN8qkbQTTCzw7F3ALY4fNvRsqd6ikHUF3FyC0c2k1b7XZSxC2msfpVxbfFKgEgMwi0C5CkkEnTSaDLKT2W1gZMqiqTKRhO09m0GVMKQpjVbvdOIMmLqJ3mvRnYeVXfsdg+F3EXEqtlboLZUu95cyuJ1uK11g24IaB18hX+M4zhuFBVMLhrt6YypcxF+0vm95mUMfJQR50i4/xVj3Kizh7LqoYCyrq1qWJCsS5EkQx0/UJ1mu0q9jZOWSNK18lq7cYYuWvYq0WmB3ytdvgDosX4tjyKAa0v7fX7F1cFebvGL4YQVyLOV2U5pnXNOlJLnEbl22blq49tlH5ttXZVZf41UGCOo5D6kYO+It2bYGlhLkk6KFa4zyY82gDmYAoYwbab7AQxvZyfAuuQD4ZjlMTHmRzrrD4tlcNJMHmTRGF4c1wwAZ6U0wnZZ3IjSevoDp10+9VeW5dhrlHuHi7mAYVNaQk6jSmeJwYsAW9C+RZ9YoRlYLJ9q85wUZtex57dWSYq6AmnWKg4bdUHX3mob3ye4rSYf8AjOUET/NHku8eZgetDOVmpXsHYPEAuzDQA/8AVQYjFlySQRrFNuzy4bvVt3A2Rt2ZlCqdIMwCsmATpy1qbtNh/wAPcFuz3eigsxSSGLtkEgTmKDcfxHqKDS6+DNMUV0uPKt0a3aEgwya84xDj7cqyh0/IOlltwICLpy6VzxwZ0PpRPC0DDSur+GkGfpIE/WhhNRGZFqj8oozuy+EzAgTy2nf0qbBY1A0tK7Dw+JfdTBHrPtRXGlVbwNxiQQAqQ8DYmCFIX+87jekjW7OYsbrgZzpkJkk7FsxI9SKeoqe6NjC4jripV2UqwJHTmKFy7+etQNdt2wTlJMiM1yevJQpip2xp0dQu2q5VJI8iwJoHa5EuFcgXHeF57YII31PSaot23BPlXrdm/ca2cu+sZALebpqsRVD49wnFA5ruZpmBmZ4HuarwatNsu8M3VCfD34GuQ+RRSf8A3aH70+4Zjbd1Pw5teEZnHiP5Z08STJWTAIBg8xsQt4VwnNcIcGAGjdRnCmJMGFzCJ8xT/D8MOHA7pDcuPlzEwbY8XyqY1OvoI2PLslPZcjMjXC5FWL4W6ORKsp0zKdBsQrg6q0xv7TTrhqGymm7AaeuixG+9O+G4427lxGC3LGs5+ZGhIPLXUev0nxvBbV1DdwryqyWtEgsNIlG6gSeu+p2oalKIleJcdnt8lR4pZe65M5gogEdBvA6VXsZhSp1FXjBcPLn8sBsrQTqDETJkSprb8L0JYFwDlYCT06mP9FHjbSVD1NRSR55mpnwzhBuDvLjC1YB8Vxtz5W13ZvL96cP2ZUHOVYrqQgMFyNQpOXwjqfYdQbjOHLie6W81y2VQd3CqywST3C/Llj9JiANDMiCnloJzihe3Fgls/hGZcoKtccZCqwIW2AT4nM67xOgE0FwzioJ/MRPD4u9W1YLrH8QKQ4mOYMka8qN4ng7Ia3ZIu5hEW0QMAzxCFg0s3UgS2blEUbc4PkS3Ytm2ty+VJ/JZpkSlti5bKRqzA7eGQIoIaUuOQMailt3Brtm4LgS4lh2cLkCW7ma4pEJCoyNHKOUHpVs432d7vBW3xN0WRbtZWsKWOeHZra6N4mhgIJMVZMDw9MGlt3KtiVtC2STlRApMlEjMJJPiC7aCBNVi/afEXGe66Xsj5kGTMF0I8KB/eWJ/wLlHa3uSzlOTXZfv9fyUv8PbtspW0xuHVUUM7Dzy5jr/AHqPF8GZRnuWLyFjp3jJaZiTyW5qfpXqJwV21bnJdPzHLaNqwNBp3ndgAL5+Karlzil+3fK2LFtYgaRZxJ6li2bmNoYCd96yMn8390NhKV78la4b2Tv3nUW7dxB+piGYjTxfpXkdvPeDNej8E7JpbtBGULrMGM7GIzN1OvoJ0iisVxW/hrNk3Ga6brHMlwWpRIAGVlQLmzbFl1mOlMuG9pcO5KAm2wIGW4qWInbeBvy3piz9nyA8snKmL7fZVATsABHQTuCDU3DsGmeFByDm3MjQQsTHmY2rOL4+49+3hbc5mlnfYKg0LAdJBAnfbzrV7D4pGQflXJ3Vi6KxnSHBkDllIIrY53KXwgMk3tpE3avDWmxLM17xEKBatjM+gAlm+VPek2LQmEC+8lo+g/YelH8UsM9+4XQWzIARSCiECIDwJBgkCBz2GtRW1yrna+tsDXMnjg8gCpCM39ZNSZsmqboTTs1c4dd7pUtDM4M5mXu1tgwZBuAQfPfTSK6t4JUgXL63GmGRbYvCZ0HeXICa+9D4y6Dbtsq55V2HfOC+jlcwUwGMgGCCRprzpd+MefGqzttbDR0zKmYD3rotUEvsc2rthHUrbJZicmTNcQMsxcOf5oIhRoJ15AUCme/nzXSEn8wAZXPLPdbdhO8HrXF/EXX/APuXIVQvhWSSW1UFmLEmDrJ5HTSjrOLCr3ttFJGjFpLEH9LMIPLQ8x5g0ErvYxgQ4dcGi4e1l5SjMfrn1rdWyzgTfUXbbW8jAEBgxYdQSGGxke1ZTPLkL86Q44dgci+1L7yt3s8qsuIYRpSlrWs15aUnFsbxdlP4/gGvFSATlbMY5xt96rrcIfuwr6E/Nznmp057j+nzq/Y4BGzHSNT0/almOx1pHIIzlgVAUZiTyAA5yBVvh8kq00ZHJJbUVp8GGeWzEKqwCIEkeAfSGPr50VY4bCqbroi8hq1w8iFRTJ39BR93iK63L4NoEhVTIzMQqhQfDou0RqR5V0eJ27ctaWbkbN4HC/1Dwj+Ux6VWlXKsa23tQ/4DbYAAWWVNfFdYK5G+lpZ09WHvRWMwquDlUMft6z/ileBxqOqvdusBvlh7QnzZj4o6LptReMxyXAyoveED5Yz8tCR/c02Lem+w+HAqv4W2ifpGYyYMaD5RPSIMefpHOJAXx2x84kAZsvntoNQQPah72IWcqgbxCwFgeY6RO42NDdphetKBLqS6quhUCDJjbMNN9fvqqajwBk/6sOK2TbW44gro+k89CRzjn5deYeFHdvkFnESJgqBdDDkVZTJXQ7jpS0i8rGxobmbX5jnTWBbS2CxYnWMseGedXXg/BsWUzYjJhwVVFQNmuhAIlsvyZiJMNJ000onkUXbChhl2iIrF2HtkKys0SDEsmks6icqjcE84HPV9ntKkocxkaj5Z10U/qPppSj/0pbF1ptrEQjA6NH8QPvzo/BXgMl28wyeMgLDAQFgAjQQJJ9abGW9GS2dPkLa0AveNKxGkoDqY0MCT7iknHsNY7zwm6b2igaAydQGzNC/vrsaNxOLOLVRaXNZd/mmJVXlmPIIMsTz5aQSfieCNiQlsXFKKpztlMl/5DyQa+ZiOsBlTdqIuUnLoSE34PuU725mJlredFlljU2xdgxsRIG/hnlRHBuK2YCo4s3GHgzo5uZddQxBOsbEjQTEGpez/ABvuycNiWGW3IR5EQNMrHb0PtRBvLdJuO9u2gB7q3KrOmgZ9DcbQaDQDSDzm6Gud/ZgbJdLfHAvt49s7KWtjnnusApA1hVJAZi0nf2pwOz7lTdwt62bwALRkKMRMgQIjWNfqOUXEbVu6bRZFIRVLkABXHMDy+aD5CnfDsPhUBuJ3QieeXKOcgnT3rscItU3dcG4Yrhv/AH4Fx4w1w27N0ZLly3IAjKWlgRmOnyrmg7yBNQDgGLY5vxmQjSHw1kyvUEDLOnnFc3PHeZ4W4RdC3rF0EALp3bWWiUOWCDzI3AJpovF1sKyP3rkMcqhWdyp1AIUbj5dTrlmdadGKXqf0Li57yu/f3N38Pe8bvcU2WAHdNbJJmFANzONSY0g71HieDWjltlFCwSxeAiLyCA6qd4UH60JjcbiMWbLYcmzYHizMqy5jkRmGx8t5HInfaCwfBctXWQHwhJbOx5mfmIA1JJGUA+dZkjtSWxS4rRVOgjiWBHc5Ua4iqmQkAZig38bAHWNwYE6g0mxXGUsqHa5evMRCWiyTuBNzKii3qIjLmpVjHvXkIfEXTaMGAFzQNhIUSeeo5VBwfC2Gud5YuXU7gZnzgOH/AIz3hnu2I/T6waWpb0hc5xkmlwdY1CWF29Za5cfxBczG1aBAhVtiSSPMgEg70ox+VnHe3WzzC2wgd1HRbds5U05aHyNT8Um+wZma2NgsklpJJhZ8UHTpruKNwPZktmGU2rRUTcfwGJBYRoToIgALDSZMR0Hr2QqLVWznjARLdlhbTNk8IYm4FQsTMroxM6kjrrS0qGWSQSd22E+p9ff7UZ2l4hZe8q2boIRQsKmgWRlUEtBERr7zS7D4he8hSbb/AKQZGY9B/N5ewmuap0zFGVWHHBs4kTrtoY0ASfIALAJ6vXfC8MbL/mXLeVvCyAl5UkfMRovWZkRXQ48CAl+33ic3TKLinkQ3P0PSlPEL6WzlS6zJowJXIYPJgR8w5natpUqOSbLLcxGGUle7uNHNHdVPmFzaTvW6rxxEch9T/msrPMYNM9bO1Q3dqysqf/iQ2XLK32pP5Teleb9kbhD4kgmRbcrrsQrkEdDoPpWVlUeF9DKIehjLsJeY4e8SxOXOV1Ohi3qOh1P1NJ+LsVxdxQSB3hEDQRJMRWVlUw9cgsf5s/0NYy63eHxHRdNTpvt9Km7N3mDXCGIItkgyZBzJsfc/WsrKZk9DH9j1DGqFwL3VAW6WUG4NHIb5gXGpB5iqfiR/9bHKbB9zufsPpWVledi9D+xOX8r9EWbgdlVwNx1VQ83GzAANmDGDmGsjrUvELrFoJJB3kk1qsoZcnr4fy4/QFxNQoGUASGJjST3b7xS/tHcIwVoAkBsSQwBIDDIhhhzEgfSsrKsw+l/R42b8/wD32G/BBAccu8Ye2ZdPTyqtfEDGXFuLbFxwhGqBmCnbdZg1lZWL0v7E4/VIPx1sW8FZKAKcgMqMpmBrI51Z8XbBw1hiBmKpLRqZImTuayspVdcvoDLzIW9rVAtWoAEMwEchA0rXaVBls6DZf/iaysoF6pfoKfEhRhLhGIEEj8thudhED0FXLiAhMo0UwpA2Kl0BBHMEE6edZWU2PDKPD8D+yPBHLLty2qm8Mcm5iCSSRiAgJMkIFLBQeSg6xtNZWU59iyfqQR2ZMYq+Bt+dpy0vaae9M+1LkYcwTqUnzkrM1qsosvpJX+U/v+55Bj+IXVbw3bg5aOw06b00wWJdygd2YS2jMWGjaaGt1lSNbCsvAJe0fTTxHbTmR+2lGcL8VwBtRrodR9DWqyikOl2+gm6gzgwJIUnzJCyT13NK+KaAgfxVlZWLhCI+oaYu6yOVRiqiAApIAEcgNq1WVlJD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7410" name="Picture 2" descr="https://encrypted-tbn3.gstatic.com/images?q=tbn:ANd9GcTKULyprXFwohnZKryn2uunSG-rb9JLU-IrkhAfMKd11A_2ReuNuA"/>
          <p:cNvPicPr>
            <a:picLocks noChangeAspect="1" noChangeArrowheads="1"/>
          </p:cNvPicPr>
          <p:nvPr/>
        </p:nvPicPr>
        <p:blipFill>
          <a:blip r:embed="rId4" cstate="print"/>
          <a:srcRect/>
          <a:stretch>
            <a:fillRect/>
          </a:stretch>
        </p:blipFill>
        <p:spPr bwMode="auto">
          <a:xfrm>
            <a:off x="3491880" y="3068960"/>
            <a:ext cx="2448272" cy="1590675"/>
          </a:xfrm>
          <a:prstGeom prst="rect">
            <a:avLst/>
          </a:prstGeom>
          <a:noFill/>
        </p:spPr>
      </p:pic>
      <p:pic>
        <p:nvPicPr>
          <p:cNvPr id="17412" name="Picture 4" descr="https://encrypted-tbn3.gstatic.com/images?q=tbn:ANd9GcRHXI--e7m8WAmxylniHNPdcBiJoqj31czRgc-Kpsfu3DOikell"/>
          <p:cNvPicPr>
            <a:picLocks noChangeAspect="1" noChangeArrowheads="1"/>
          </p:cNvPicPr>
          <p:nvPr/>
        </p:nvPicPr>
        <p:blipFill>
          <a:blip r:embed="rId5" cstate="print"/>
          <a:srcRect/>
          <a:stretch>
            <a:fillRect/>
          </a:stretch>
        </p:blipFill>
        <p:spPr bwMode="auto">
          <a:xfrm>
            <a:off x="6012160" y="4365104"/>
            <a:ext cx="2466975" cy="1847851"/>
          </a:xfrm>
          <a:prstGeom prst="rect">
            <a:avLst/>
          </a:prstGeom>
          <a:noFill/>
        </p:spPr>
      </p:pic>
      <p:sp>
        <p:nvSpPr>
          <p:cNvPr id="19" name="TextBox 18"/>
          <p:cNvSpPr txBox="1"/>
          <p:nvPr/>
        </p:nvSpPr>
        <p:spPr>
          <a:xfrm>
            <a:off x="8102748" y="1084094"/>
            <a:ext cx="432048" cy="369332"/>
          </a:xfrm>
          <a:prstGeom prst="rect">
            <a:avLst/>
          </a:prstGeom>
          <a:noFill/>
        </p:spPr>
        <p:txBody>
          <a:bodyPr wrap="square" rtlCol="0">
            <a:spAutoFit/>
          </a:bodyPr>
          <a:lstStyle/>
          <a:p>
            <a:r>
              <a:rPr lang="en-US" dirty="0" smtClean="0"/>
              <a:t>11</a:t>
            </a:r>
            <a:endParaRPr lang="en-US" dirty="0"/>
          </a:p>
        </p:txBody>
      </p:sp>
      <p:sp>
        <p:nvSpPr>
          <p:cNvPr id="21"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rgbClr val="FF0000"/>
                </a:solidFill>
              </a:rPr>
              <a:t> </a:t>
            </a:r>
            <a:r>
              <a:rPr lang="es-VE" sz="1200" b="1" dirty="0" smtClean="0">
                <a:solidFill>
                  <a:srgbClr val="FF0000"/>
                </a:solidFill>
              </a:rPr>
              <a:t>   - Producción biológica</a:t>
            </a:r>
          </a:p>
          <a:p>
            <a:r>
              <a:rPr lang="es-VE" sz="1200" b="1" dirty="0">
                <a:solidFill>
                  <a:schemeClr val="tx2"/>
                </a:solidFill>
              </a:rPr>
              <a:t> </a:t>
            </a:r>
            <a:r>
              <a:rPr lang="es-VE" sz="1200" b="1" dirty="0" smtClean="0">
                <a:solidFill>
                  <a:schemeClr val="tx2"/>
                </a:solidFill>
              </a:rPr>
              <a:t>  - Banco de semillas</a:t>
            </a:r>
          </a:p>
          <a:p>
            <a:r>
              <a:rPr lang="es-VE" sz="1200" b="1" dirty="0">
                <a:solidFill>
                  <a:srgbClr val="FF0000"/>
                </a:solidFill>
              </a:rPr>
              <a:t> </a:t>
            </a:r>
            <a:r>
              <a:rPr lang="es-VE" sz="1200" b="1" dirty="0" smtClean="0">
                <a:solidFill>
                  <a:srgbClr val="FF0000"/>
                </a:solidFill>
              </a:rPr>
              <a:t>  - Descomposición de materia orgánica y </a:t>
            </a:r>
            <a:r>
              <a:rPr lang="es-VE" sz="1200" b="1" dirty="0" err="1" smtClean="0">
                <a:solidFill>
                  <a:srgbClr val="FF0000"/>
                </a:solidFill>
              </a:rPr>
              <a:t>ciclaje</a:t>
            </a:r>
            <a:r>
              <a:rPr lang="es-VE" sz="1200" b="1" dirty="0" smtClean="0">
                <a:solidFill>
                  <a:srgbClr val="FF0000"/>
                </a:solidFill>
              </a:rPr>
              <a:t> de nutrientes</a:t>
            </a:r>
          </a:p>
          <a:p>
            <a:r>
              <a:rPr lang="es-VE" sz="1200" b="1" dirty="0">
                <a:solidFill>
                  <a:srgbClr val="FF0000"/>
                </a:solidFill>
              </a:rPr>
              <a:t> </a:t>
            </a:r>
            <a:r>
              <a:rPr lang="es-VE" sz="1200" b="1" dirty="0" smtClean="0">
                <a:solidFill>
                  <a:srgbClr val="FF0000"/>
                </a:solidFill>
              </a:rPr>
              <a:t>   -  Hábitat de la biota</a:t>
            </a:r>
          </a:p>
          <a:p>
            <a:r>
              <a:rPr lang="es-VE" sz="1200" b="1" dirty="0">
                <a:solidFill>
                  <a:srgbClr val="FF0000"/>
                </a:solidFill>
              </a:rPr>
              <a:t> </a:t>
            </a:r>
            <a:r>
              <a:rPr lang="es-VE" sz="1200" b="1" dirty="0" smtClean="0">
                <a:solidFill>
                  <a:srgbClr val="FF0000"/>
                </a:solidFill>
              </a:rPr>
              <a:t>   - Filtro ambiental</a:t>
            </a:r>
          </a:p>
          <a:p>
            <a:r>
              <a:rPr lang="es-VE" sz="1200" b="1" dirty="0">
                <a:solidFill>
                  <a:srgbClr val="FF0000"/>
                </a:solidFill>
              </a:rPr>
              <a:t> </a:t>
            </a:r>
            <a:r>
              <a:rPr lang="es-VE" sz="1200" b="1" dirty="0" smtClean="0">
                <a:solidFill>
                  <a:srgbClr val="FF0000"/>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3" name="Rectangle 22"/>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256584" cy="4838248"/>
          </a:xfrm>
          <a:prstGeom prst="rect">
            <a:avLst/>
          </a:prstGeom>
          <a:solidFill>
            <a:schemeClr val="accent3">
              <a:lumMod val="20000"/>
              <a:lumOff val="80000"/>
            </a:schemeClr>
          </a:solidFill>
        </p:spPr>
        <p:txBody>
          <a:bodyPr wrap="square" rtlCol="0">
            <a:spAutoFit/>
          </a:bodyPr>
          <a:lstStyle/>
          <a:p>
            <a:pPr>
              <a:spcBef>
                <a:spcPct val="20000"/>
              </a:spcBef>
              <a:buClr>
                <a:schemeClr val="bg2"/>
              </a:buClr>
              <a:buSzPct val="65000"/>
              <a:buFont typeface="Arial" pitchFamily="34" charset="0"/>
              <a:buChar char="•"/>
            </a:pPr>
            <a:r>
              <a:rPr lang="es-MX" sz="1600" b="1" dirty="0" smtClean="0">
                <a:latin typeface="Arial Narrow" pitchFamily="34" charset="0"/>
              </a:rPr>
              <a:t>Descomposición de materia orgánica y </a:t>
            </a:r>
            <a:r>
              <a:rPr lang="es-MX" sz="1600" b="1" dirty="0" err="1" smtClean="0">
                <a:latin typeface="Arial Narrow" pitchFamily="34" charset="0"/>
              </a:rPr>
              <a:t>ciclaje</a:t>
            </a:r>
            <a:r>
              <a:rPr lang="es-MX" sz="1600" b="1" dirty="0" smtClean="0">
                <a:latin typeface="Arial Narrow" pitchFamily="34" charset="0"/>
              </a:rPr>
              <a:t> de nutrientes</a:t>
            </a:r>
          </a:p>
          <a:p>
            <a:r>
              <a:rPr lang="es-VE" sz="1600" dirty="0" smtClean="0"/>
              <a:t>Así como el proceso de producción biológica es importante para el mantenimiento de la vida, también </a:t>
            </a:r>
            <a:r>
              <a:rPr lang="es-VE" sz="1600" dirty="0" smtClean="0">
                <a:solidFill>
                  <a:schemeClr val="accent3">
                    <a:lumMod val="75000"/>
                  </a:schemeClr>
                </a:solidFill>
              </a:rPr>
              <a:t>lo</a:t>
            </a:r>
            <a:r>
              <a:rPr lang="es-VE" sz="1600" dirty="0" smtClean="0"/>
              <a:t> es el proceso inverso de descomposición de la materia orgánica, ya que retorna al suelo los nutrientes requeridos para la producción de nueva materia orgánica. El suelo es el hábitat de una variedad de organismos con capacidad de descomponer la materia orgánica, </a:t>
            </a:r>
            <a:r>
              <a:rPr lang="es-VE" sz="1600" dirty="0" smtClean="0">
                <a:solidFill>
                  <a:schemeClr val="accent3">
                    <a:lumMod val="75000"/>
                  </a:schemeClr>
                </a:solidFill>
              </a:rPr>
              <a:t>entre los cuales destacan bacterias, hongos, actinomicetos y pequeños invertebrados</a:t>
            </a:r>
            <a:r>
              <a:rPr lang="es-VE" sz="1600" dirty="0" smtClean="0"/>
              <a:t>. </a:t>
            </a:r>
          </a:p>
          <a:p>
            <a:pPr>
              <a:spcBef>
                <a:spcPct val="20000"/>
              </a:spcBef>
              <a:buClr>
                <a:schemeClr val="bg2"/>
              </a:buClr>
              <a:buSzPct val="65000"/>
              <a:buFont typeface="Arial" pitchFamily="34" charset="0"/>
              <a:buChar char="•"/>
            </a:pPr>
            <a:endParaRPr lang="es-MX" sz="1600" dirty="0">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4" name="Picture 9"/>
          <p:cNvPicPr>
            <a:picLocks noChangeAspect="1" noChangeArrowheads="1"/>
          </p:cNvPicPr>
          <p:nvPr/>
        </p:nvPicPr>
        <p:blipFill>
          <a:blip r:embed="rId4" cstate="print"/>
          <a:srcRect/>
          <a:stretch>
            <a:fillRect/>
          </a:stretch>
        </p:blipFill>
        <p:spPr bwMode="auto">
          <a:xfrm>
            <a:off x="3512334" y="4437112"/>
            <a:ext cx="2119332" cy="1646521"/>
          </a:xfrm>
          <a:prstGeom prst="rect">
            <a:avLst/>
          </a:prstGeom>
          <a:noFill/>
          <a:ln w="9525">
            <a:noFill/>
            <a:miter lim="800000"/>
            <a:headEnd/>
            <a:tailEnd/>
          </a:ln>
        </p:spPr>
      </p:pic>
      <p:pic>
        <p:nvPicPr>
          <p:cNvPr id="18434" name="Picture 2" descr="https://encrypted-tbn2.gstatic.com/images?q=tbn:ANd9GcSi-nM0c0LtwDOspGsRveElGDqEhC1rwnHANPvVurBKcdZXCeJDLQ"/>
          <p:cNvPicPr>
            <a:picLocks noChangeAspect="1" noChangeArrowheads="1"/>
          </p:cNvPicPr>
          <p:nvPr/>
        </p:nvPicPr>
        <p:blipFill>
          <a:blip r:embed="rId5" cstate="print"/>
          <a:srcRect/>
          <a:stretch>
            <a:fillRect/>
          </a:stretch>
        </p:blipFill>
        <p:spPr bwMode="auto">
          <a:xfrm>
            <a:off x="6012160" y="4005064"/>
            <a:ext cx="2295525" cy="1990725"/>
          </a:xfrm>
          <a:prstGeom prst="rect">
            <a:avLst/>
          </a:prstGeom>
          <a:noFill/>
        </p:spPr>
      </p:pic>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12</a:t>
            </a:r>
            <a:endParaRPr lang="en-US" dirty="0"/>
          </a:p>
        </p:txBody>
      </p:sp>
      <p:sp>
        <p:nvSpPr>
          <p:cNvPr id="17"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rgbClr val="FF0000"/>
                </a:solidFill>
              </a:rPr>
              <a:t> </a:t>
            </a:r>
            <a:r>
              <a:rPr lang="es-VE" sz="1200" b="1" dirty="0" smtClean="0">
                <a:solidFill>
                  <a:srgbClr val="FF0000"/>
                </a:solidFill>
              </a:rPr>
              <a:t>   - Producción biológica</a:t>
            </a:r>
          </a:p>
          <a:p>
            <a:r>
              <a:rPr lang="es-VE" sz="1200" b="1" dirty="0">
                <a:solidFill>
                  <a:srgbClr val="FF0000"/>
                </a:solidFill>
              </a:rPr>
              <a:t> </a:t>
            </a:r>
            <a:r>
              <a:rPr lang="es-VE" sz="1200" b="1" dirty="0" smtClean="0">
                <a:solidFill>
                  <a:srgbClr val="FF0000"/>
                </a:solidFill>
              </a:rPr>
              <a:t>  - Banco de semillas</a:t>
            </a:r>
          </a:p>
          <a:p>
            <a:r>
              <a:rPr lang="es-VE" sz="1200" b="1" dirty="0">
                <a:solidFill>
                  <a:schemeClr val="tx2"/>
                </a:solidFill>
              </a:rPr>
              <a:t> </a:t>
            </a:r>
            <a:r>
              <a:rPr lang="es-VE" sz="1200" b="1" dirty="0" smtClean="0">
                <a:solidFill>
                  <a:schemeClr val="tx2"/>
                </a:solidFill>
              </a:rPr>
              <a:t>  - Descomposición de materia orgánica y </a:t>
            </a:r>
            <a:r>
              <a:rPr lang="es-VE" sz="1200" b="1" dirty="0" err="1" smtClean="0">
                <a:solidFill>
                  <a:schemeClr val="tx2"/>
                </a:solidFill>
              </a:rPr>
              <a:t>ciclaje</a:t>
            </a:r>
            <a:r>
              <a:rPr lang="es-VE" sz="1200" b="1" dirty="0" smtClean="0">
                <a:solidFill>
                  <a:schemeClr val="tx2"/>
                </a:solidFill>
              </a:rPr>
              <a:t> de nutrientes</a:t>
            </a:r>
          </a:p>
          <a:p>
            <a:r>
              <a:rPr lang="es-VE" sz="1200" b="1" dirty="0">
                <a:solidFill>
                  <a:srgbClr val="FF0000"/>
                </a:solidFill>
              </a:rPr>
              <a:t> </a:t>
            </a:r>
            <a:r>
              <a:rPr lang="es-VE" sz="1200" b="1" dirty="0" smtClean="0">
                <a:solidFill>
                  <a:srgbClr val="FF0000"/>
                </a:solidFill>
              </a:rPr>
              <a:t>   -  Hábitat de la biota</a:t>
            </a:r>
          </a:p>
          <a:p>
            <a:r>
              <a:rPr lang="es-VE" sz="1200" b="1" dirty="0">
                <a:solidFill>
                  <a:srgbClr val="FF0000"/>
                </a:solidFill>
              </a:rPr>
              <a:t> </a:t>
            </a:r>
            <a:r>
              <a:rPr lang="es-VE" sz="1200" b="1" dirty="0" smtClean="0">
                <a:solidFill>
                  <a:srgbClr val="FF0000"/>
                </a:solidFill>
              </a:rPr>
              <a:t>   - Filtro ambiental</a:t>
            </a:r>
          </a:p>
          <a:p>
            <a:r>
              <a:rPr lang="es-VE" sz="1200" b="1" dirty="0">
                <a:solidFill>
                  <a:srgbClr val="FF0000"/>
                </a:solidFill>
              </a:rPr>
              <a:t> </a:t>
            </a:r>
            <a:r>
              <a:rPr lang="es-VE" sz="1200" b="1" dirty="0" smtClean="0">
                <a:solidFill>
                  <a:srgbClr val="FF0000"/>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9" name="Rectangle 18"/>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256584" cy="4739759"/>
          </a:xfrm>
          <a:prstGeom prst="rect">
            <a:avLst/>
          </a:prstGeom>
          <a:solidFill>
            <a:schemeClr val="accent3">
              <a:lumMod val="20000"/>
              <a:lumOff val="80000"/>
            </a:schemeClr>
          </a:solidFill>
        </p:spPr>
        <p:txBody>
          <a:bodyPr wrap="square" rtlCol="0">
            <a:spAutoFit/>
          </a:bodyPr>
          <a:lstStyle/>
          <a:p>
            <a:pPr>
              <a:spcBef>
                <a:spcPct val="20000"/>
              </a:spcBef>
              <a:buClr>
                <a:schemeClr val="bg2"/>
              </a:buClr>
              <a:buSzPct val="65000"/>
              <a:buFont typeface="Arial" pitchFamily="34" charset="0"/>
              <a:buChar char="•"/>
            </a:pPr>
            <a:r>
              <a:rPr lang="es-MX" sz="1600" b="1" dirty="0" smtClean="0">
                <a:latin typeface="Arial Narrow" pitchFamily="34" charset="0"/>
              </a:rPr>
              <a:t>Hábitat para la biota</a:t>
            </a:r>
          </a:p>
          <a:p>
            <a:pPr>
              <a:spcBef>
                <a:spcPct val="20000"/>
              </a:spcBef>
              <a:buClr>
                <a:schemeClr val="bg2"/>
              </a:buClr>
              <a:buSzPct val="65000"/>
              <a:buFont typeface="Arial" pitchFamily="34" charset="0"/>
              <a:buChar char="•"/>
            </a:pPr>
            <a:r>
              <a:rPr lang="es-MX" sz="1600" dirty="0" smtClean="0">
                <a:latin typeface="Arial Narrow" pitchFamily="34" charset="0"/>
              </a:rPr>
              <a:t>El suelo es parte de los ecosistemas terrestres, pero a su vez es un ecosistema, ya que en él habita una comunidad biológica constituida por las raíces de las plantas, invertebrados, algas, líquenes, hongos, microorganismos, </a:t>
            </a:r>
            <a:r>
              <a:rPr lang="es-MX" sz="1600" dirty="0" smtClean="0">
                <a:solidFill>
                  <a:schemeClr val="accent3">
                    <a:lumMod val="75000"/>
                  </a:schemeClr>
                </a:solidFill>
                <a:latin typeface="Arial Narrow" pitchFamily="34" charset="0"/>
              </a:rPr>
              <a:t>invertebrados y pequeños vertebrados</a:t>
            </a:r>
            <a:r>
              <a:rPr lang="es-MX" sz="1600" dirty="0" smtClean="0">
                <a:latin typeface="Arial Narrow" pitchFamily="34" charset="0"/>
              </a:rPr>
              <a:t>, que se interrelacionan entre si, formando una compleja trama trófica</a:t>
            </a:r>
          </a:p>
          <a:p>
            <a:pPr>
              <a:spcBef>
                <a:spcPct val="20000"/>
              </a:spcBef>
              <a:buClr>
                <a:schemeClr val="bg2"/>
              </a:buClr>
              <a:buSzPct val="65000"/>
              <a:buFont typeface="Arial" pitchFamily="34" charset="0"/>
              <a:buChar char="•"/>
            </a:pPr>
            <a:endParaRPr lang="es-MX" sz="1600" dirty="0">
              <a:latin typeface="Arial Narrow" pitchFamily="34" charset="0"/>
            </a:endParaRPr>
          </a:p>
          <a:p>
            <a:pPr>
              <a:spcBef>
                <a:spcPct val="20000"/>
              </a:spcBef>
              <a:buClr>
                <a:schemeClr val="bg2"/>
              </a:buClr>
              <a:buSzPct val="65000"/>
              <a:buFont typeface="Arial" pitchFamily="34" charset="0"/>
              <a:buChar char="•"/>
            </a:pPr>
            <a:endParaRPr lang="es-MX" sz="1600" dirty="0" smtClean="0">
              <a:latin typeface="Arial Narrow" pitchFamily="34" charset="0"/>
            </a:endParaRPr>
          </a:p>
          <a:p>
            <a:pPr>
              <a:spcBef>
                <a:spcPct val="20000"/>
              </a:spcBef>
              <a:buClr>
                <a:schemeClr val="bg2"/>
              </a:buClr>
              <a:buSzPct val="65000"/>
              <a:buFont typeface="Arial" pitchFamily="34" charset="0"/>
              <a:buChar char="•"/>
            </a:pPr>
            <a:endParaRPr lang="es-MX" sz="1600" dirty="0">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2050" name="Picture 2" descr="http://www.tecnun.es/asignaturas/Ecologia/Hipertexto/05PrinEcos/05-2Org.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9796" y="3284984"/>
            <a:ext cx="4246509" cy="283677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8102748" y="1084094"/>
            <a:ext cx="432048" cy="369332"/>
          </a:xfrm>
          <a:prstGeom prst="rect">
            <a:avLst/>
          </a:prstGeom>
          <a:noFill/>
        </p:spPr>
        <p:txBody>
          <a:bodyPr wrap="square" rtlCol="0">
            <a:spAutoFit/>
          </a:bodyPr>
          <a:lstStyle/>
          <a:p>
            <a:r>
              <a:rPr lang="en-US" dirty="0" smtClean="0"/>
              <a:t>13</a:t>
            </a:r>
            <a:endParaRPr lang="en-US" dirty="0"/>
          </a:p>
        </p:txBody>
      </p:sp>
      <p:sp>
        <p:nvSpPr>
          <p:cNvPr id="16"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rgbClr val="FF0000"/>
                </a:solidFill>
              </a:rPr>
              <a:t> </a:t>
            </a:r>
            <a:r>
              <a:rPr lang="es-VE" sz="1200" b="1" dirty="0" smtClean="0">
                <a:solidFill>
                  <a:srgbClr val="FF0000"/>
                </a:solidFill>
              </a:rPr>
              <a:t>   - Producción biológica</a:t>
            </a:r>
          </a:p>
          <a:p>
            <a:r>
              <a:rPr lang="es-VE" sz="1200" b="1" dirty="0">
                <a:solidFill>
                  <a:srgbClr val="FF0000"/>
                </a:solidFill>
              </a:rPr>
              <a:t> </a:t>
            </a:r>
            <a:r>
              <a:rPr lang="es-VE" sz="1200" b="1" dirty="0" smtClean="0">
                <a:solidFill>
                  <a:srgbClr val="FF0000"/>
                </a:solidFill>
              </a:rPr>
              <a:t>  - Banco de semillas</a:t>
            </a:r>
          </a:p>
          <a:p>
            <a:r>
              <a:rPr lang="es-VE" sz="1200" b="1" dirty="0">
                <a:solidFill>
                  <a:srgbClr val="FF0000"/>
                </a:solidFill>
              </a:rPr>
              <a:t> </a:t>
            </a:r>
            <a:r>
              <a:rPr lang="es-VE" sz="1200" b="1" dirty="0" smtClean="0">
                <a:solidFill>
                  <a:srgbClr val="FF0000"/>
                </a:solidFill>
              </a:rPr>
              <a:t>  - Descomposición de materia orgánica y </a:t>
            </a:r>
            <a:r>
              <a:rPr lang="es-VE" sz="1200" b="1" dirty="0" err="1" smtClean="0">
                <a:solidFill>
                  <a:srgbClr val="FF0000"/>
                </a:solidFill>
              </a:rPr>
              <a:t>ciclaje</a:t>
            </a:r>
            <a:r>
              <a:rPr lang="es-VE" sz="1200" b="1" dirty="0" smtClean="0">
                <a:solidFill>
                  <a:srgbClr val="FF0000"/>
                </a:solidFill>
              </a:rPr>
              <a:t> de nutrientes</a:t>
            </a:r>
          </a:p>
          <a:p>
            <a:r>
              <a:rPr lang="es-VE" sz="1200" b="1" dirty="0">
                <a:solidFill>
                  <a:schemeClr val="tx2"/>
                </a:solidFill>
              </a:rPr>
              <a:t> </a:t>
            </a:r>
            <a:r>
              <a:rPr lang="es-VE" sz="1200" b="1" dirty="0" smtClean="0">
                <a:solidFill>
                  <a:schemeClr val="tx2"/>
                </a:solidFill>
              </a:rPr>
              <a:t>   -  Hábitat de la biota</a:t>
            </a:r>
          </a:p>
          <a:p>
            <a:r>
              <a:rPr lang="es-VE" sz="1200" b="1" dirty="0">
                <a:solidFill>
                  <a:srgbClr val="FF0000"/>
                </a:solidFill>
              </a:rPr>
              <a:t> </a:t>
            </a:r>
            <a:r>
              <a:rPr lang="es-VE" sz="1200" b="1" dirty="0" smtClean="0">
                <a:solidFill>
                  <a:srgbClr val="FF0000"/>
                </a:solidFill>
              </a:rPr>
              <a:t>   - Filtro ambiental</a:t>
            </a:r>
          </a:p>
          <a:p>
            <a:r>
              <a:rPr lang="es-VE" sz="1200" b="1" dirty="0">
                <a:solidFill>
                  <a:srgbClr val="FF0000"/>
                </a:solidFill>
              </a:rPr>
              <a:t> </a:t>
            </a:r>
            <a:r>
              <a:rPr lang="es-VE" sz="1200" b="1" dirty="0" smtClean="0">
                <a:solidFill>
                  <a:srgbClr val="FF0000"/>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8" name="Rectangle 17"/>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32533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7" name="6 CuadroTexto"/>
          <p:cNvSpPr txBox="1"/>
          <p:nvPr/>
        </p:nvSpPr>
        <p:spPr>
          <a:xfrm>
            <a:off x="3275856" y="1556792"/>
            <a:ext cx="5256584" cy="4708981"/>
          </a:xfrm>
          <a:prstGeom prst="rect">
            <a:avLst/>
          </a:prstGeom>
          <a:solidFill>
            <a:schemeClr val="accent3">
              <a:lumMod val="20000"/>
              <a:lumOff val="80000"/>
            </a:schemeClr>
          </a:solidFill>
        </p:spPr>
        <p:txBody>
          <a:bodyPr wrap="square" rtlCol="0">
            <a:spAutoFit/>
          </a:bodyPr>
          <a:lstStyle/>
          <a:p>
            <a:pPr>
              <a:spcBef>
                <a:spcPct val="20000"/>
              </a:spcBef>
              <a:buClr>
                <a:schemeClr val="bg2"/>
              </a:buClr>
              <a:buSzPct val="65000"/>
              <a:buFont typeface="Arial" pitchFamily="34" charset="0"/>
              <a:buChar char="•"/>
            </a:pPr>
            <a:r>
              <a:rPr lang="es-MX" sz="1600" b="1" dirty="0" smtClean="0">
                <a:latin typeface="Arial Narrow" pitchFamily="34" charset="0"/>
              </a:rPr>
              <a:t>Filtro ambiental</a:t>
            </a:r>
          </a:p>
          <a:p>
            <a:r>
              <a:rPr lang="es-VE" sz="1600" dirty="0" smtClean="0"/>
              <a:t>El suelo es el sitio de disposición de una gran variedad de desechos, los cuales pueden ser degradados, transformados o estabilizados por la </a:t>
            </a:r>
            <a:r>
              <a:rPr lang="es-VE" sz="1600" dirty="0" err="1" smtClean="0"/>
              <a:t>microbiota</a:t>
            </a:r>
            <a:r>
              <a:rPr lang="es-VE" sz="1600" dirty="0" smtClean="0"/>
              <a:t> del suelo y diferentes procesos </a:t>
            </a:r>
            <a:r>
              <a:rPr lang="es-VE" sz="1600" dirty="0" smtClean="0">
                <a:solidFill>
                  <a:schemeClr val="accent3">
                    <a:lumMod val="75000"/>
                  </a:schemeClr>
                </a:solidFill>
              </a:rPr>
              <a:t>físicos, químicos y bioquímicos </a:t>
            </a:r>
            <a:r>
              <a:rPr lang="es-VE" sz="1600" dirty="0" smtClean="0"/>
              <a:t>que ocurren dentro de él. Gracias a esta capacidad se reduce la carga de contaminantes y los daños por exposición a sustancias nocivas. </a:t>
            </a:r>
          </a:p>
          <a:p>
            <a:r>
              <a:rPr lang="es-VE" sz="1600" dirty="0" smtClean="0"/>
              <a:t/>
            </a:r>
            <a:br>
              <a:rPr lang="es-VE" sz="1600" dirty="0" smtClean="0"/>
            </a:br>
            <a:endParaRPr lang="es-VE" sz="1600" dirty="0" smtClean="0"/>
          </a:p>
          <a:p>
            <a:r>
              <a:rPr lang="es-VE" sz="1600" dirty="0" smtClean="0"/>
              <a:t/>
            </a:r>
            <a:br>
              <a:rPr lang="es-VE" sz="1600" dirty="0" smtClean="0"/>
            </a:br>
            <a:endParaRPr lang="es-VE" sz="1600"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5" name="Picture 4"/>
          <p:cNvPicPr>
            <a:picLocks noChangeAspect="1" noChangeArrowheads="1"/>
          </p:cNvPicPr>
          <p:nvPr/>
        </p:nvPicPr>
        <p:blipFill>
          <a:blip r:embed="rId4" cstate="print"/>
          <a:srcRect/>
          <a:stretch>
            <a:fillRect/>
          </a:stretch>
        </p:blipFill>
        <p:spPr bwMode="auto">
          <a:xfrm>
            <a:off x="3419872" y="3573016"/>
            <a:ext cx="2304107" cy="1788859"/>
          </a:xfrm>
          <a:prstGeom prst="rect">
            <a:avLst/>
          </a:prstGeom>
          <a:noFill/>
          <a:ln w="9525">
            <a:noFill/>
            <a:miter lim="800000"/>
            <a:headEnd/>
            <a:tailEnd/>
          </a:ln>
        </p:spPr>
      </p:pic>
      <p:pic>
        <p:nvPicPr>
          <p:cNvPr id="16" name="Picture 22"/>
          <p:cNvPicPr>
            <a:picLocks noChangeAspect="1" noChangeArrowheads="1"/>
          </p:cNvPicPr>
          <p:nvPr/>
        </p:nvPicPr>
        <p:blipFill>
          <a:blip r:embed="rId5" cstate="print"/>
          <a:srcRect/>
          <a:stretch>
            <a:fillRect/>
          </a:stretch>
        </p:blipFill>
        <p:spPr bwMode="auto">
          <a:xfrm>
            <a:off x="6012160" y="4221088"/>
            <a:ext cx="2358751" cy="1711077"/>
          </a:xfrm>
          <a:prstGeom prst="rect">
            <a:avLst/>
          </a:prstGeom>
          <a:noFill/>
          <a:ln w="9525">
            <a:noFill/>
            <a:miter lim="800000"/>
            <a:headEnd/>
            <a:tailEnd/>
          </a:ln>
        </p:spPr>
      </p:pic>
      <p:sp>
        <p:nvSpPr>
          <p:cNvPr id="17" name="TextBox 16"/>
          <p:cNvSpPr txBox="1"/>
          <p:nvPr/>
        </p:nvSpPr>
        <p:spPr>
          <a:xfrm>
            <a:off x="8102748" y="1084094"/>
            <a:ext cx="432048" cy="369332"/>
          </a:xfrm>
          <a:prstGeom prst="rect">
            <a:avLst/>
          </a:prstGeom>
          <a:noFill/>
        </p:spPr>
        <p:txBody>
          <a:bodyPr wrap="square" rtlCol="0">
            <a:spAutoFit/>
          </a:bodyPr>
          <a:lstStyle/>
          <a:p>
            <a:r>
              <a:rPr lang="en-US" dirty="0" smtClean="0"/>
              <a:t>14</a:t>
            </a:r>
            <a:endParaRPr lang="en-US" dirty="0"/>
          </a:p>
        </p:txBody>
      </p:sp>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rgbClr val="FF0000"/>
                </a:solidFill>
              </a:rPr>
              <a:t> </a:t>
            </a:r>
            <a:r>
              <a:rPr lang="es-VE" sz="1200" b="1" dirty="0" smtClean="0">
                <a:solidFill>
                  <a:srgbClr val="FF0000"/>
                </a:solidFill>
              </a:rPr>
              <a:t>   - Producción biológica</a:t>
            </a:r>
          </a:p>
          <a:p>
            <a:r>
              <a:rPr lang="es-VE" sz="1200" b="1" dirty="0">
                <a:solidFill>
                  <a:srgbClr val="FF0000"/>
                </a:solidFill>
              </a:rPr>
              <a:t> </a:t>
            </a:r>
            <a:r>
              <a:rPr lang="es-VE" sz="1200" b="1" dirty="0" smtClean="0">
                <a:solidFill>
                  <a:srgbClr val="FF0000"/>
                </a:solidFill>
              </a:rPr>
              <a:t>  - Banco de semillas</a:t>
            </a:r>
          </a:p>
          <a:p>
            <a:r>
              <a:rPr lang="es-VE" sz="1200" b="1" dirty="0">
                <a:solidFill>
                  <a:srgbClr val="FF0000"/>
                </a:solidFill>
              </a:rPr>
              <a:t> </a:t>
            </a:r>
            <a:r>
              <a:rPr lang="es-VE" sz="1200" b="1" dirty="0" smtClean="0">
                <a:solidFill>
                  <a:srgbClr val="FF0000"/>
                </a:solidFill>
              </a:rPr>
              <a:t>  - Descomposición de materia orgánica y </a:t>
            </a:r>
            <a:r>
              <a:rPr lang="es-VE" sz="1200" b="1" dirty="0" err="1" smtClean="0">
                <a:solidFill>
                  <a:srgbClr val="FF0000"/>
                </a:solidFill>
              </a:rPr>
              <a:t>ciclaje</a:t>
            </a:r>
            <a:r>
              <a:rPr lang="es-VE" sz="1200" b="1" dirty="0" smtClean="0">
                <a:solidFill>
                  <a:srgbClr val="FF0000"/>
                </a:solidFill>
              </a:rPr>
              <a:t> de nutrientes</a:t>
            </a:r>
          </a:p>
          <a:p>
            <a:r>
              <a:rPr lang="es-VE" sz="1200" b="1" dirty="0">
                <a:solidFill>
                  <a:srgbClr val="FF0000"/>
                </a:solidFill>
              </a:rPr>
              <a:t> </a:t>
            </a:r>
            <a:r>
              <a:rPr lang="es-VE" sz="1200" b="1" dirty="0" smtClean="0">
                <a:solidFill>
                  <a:srgbClr val="FF0000"/>
                </a:solidFill>
              </a:rPr>
              <a:t>   -  Hábitat de la biota</a:t>
            </a:r>
          </a:p>
          <a:p>
            <a:r>
              <a:rPr lang="es-VE" sz="1200" b="1" dirty="0">
                <a:solidFill>
                  <a:schemeClr val="tx2"/>
                </a:solidFill>
              </a:rPr>
              <a:t> </a:t>
            </a:r>
            <a:r>
              <a:rPr lang="es-VE" sz="1200" b="1" dirty="0" smtClean="0">
                <a:solidFill>
                  <a:schemeClr val="tx2"/>
                </a:solidFill>
              </a:rPr>
              <a:t>   - Filtro ambiental</a:t>
            </a:r>
          </a:p>
          <a:p>
            <a:r>
              <a:rPr lang="es-VE" sz="1200" b="1" dirty="0">
                <a:solidFill>
                  <a:srgbClr val="FF0000"/>
                </a:solidFill>
              </a:rPr>
              <a:t> </a:t>
            </a:r>
            <a:r>
              <a:rPr lang="es-VE" sz="1200" b="1" dirty="0" smtClean="0">
                <a:solidFill>
                  <a:srgbClr val="FF0000"/>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256584" cy="4739759"/>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Almacenamiento de agua</a:t>
            </a:r>
          </a:p>
          <a:p>
            <a:pPr algn="just">
              <a:spcBef>
                <a:spcPct val="20000"/>
              </a:spcBef>
              <a:buClr>
                <a:schemeClr val="bg2"/>
              </a:buClr>
              <a:buSzPct val="65000"/>
              <a:buFont typeface="Arial" pitchFamily="34" charset="0"/>
              <a:buChar char="•"/>
            </a:pPr>
            <a:r>
              <a:rPr lang="es-VE" sz="1600" dirty="0" smtClean="0"/>
              <a:t>Las plantas aprovechan principalmente el agua que se encuentra almacenada en los poros del suelo. Esta agua también hidrata a la </a:t>
            </a:r>
            <a:r>
              <a:rPr lang="es-VE" sz="1600" dirty="0" err="1" smtClean="0"/>
              <a:t>microflora</a:t>
            </a:r>
            <a:r>
              <a:rPr lang="es-VE" sz="1600" dirty="0" smtClean="0"/>
              <a:t> y a la fauna del suelo y solubiliza los nutrimentos indispensables para su crecimiento.</a:t>
            </a:r>
          </a:p>
          <a:p>
            <a:pPr>
              <a:spcBef>
                <a:spcPct val="20000"/>
              </a:spcBef>
              <a:buClr>
                <a:schemeClr val="bg2"/>
              </a:buClr>
              <a:buSzPct val="65000"/>
              <a:buFont typeface="Arial" pitchFamily="34" charset="0"/>
              <a:buChar char="•"/>
            </a:pPr>
            <a:endParaRPr lang="es-VE" sz="1600" dirty="0">
              <a:latin typeface="Arial Narrow" pitchFamily="34" charset="0"/>
            </a:endParaRPr>
          </a:p>
          <a:p>
            <a:pPr>
              <a:spcBef>
                <a:spcPct val="20000"/>
              </a:spcBef>
              <a:buClr>
                <a:schemeClr val="bg2"/>
              </a:buClr>
              <a:buSzPct val="65000"/>
              <a:buFont typeface="Arial" pitchFamily="34" charset="0"/>
              <a:buChar char="•"/>
            </a:pPr>
            <a:endParaRPr lang="es-VE" sz="1600" dirty="0" smtClean="0">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4" name="Picture 4"/>
          <p:cNvPicPr>
            <a:picLocks noChangeAspect="1" noChangeArrowheads="1"/>
          </p:cNvPicPr>
          <p:nvPr/>
        </p:nvPicPr>
        <p:blipFill>
          <a:blip r:embed="rId4" cstate="print"/>
          <a:srcRect/>
          <a:stretch>
            <a:fillRect/>
          </a:stretch>
        </p:blipFill>
        <p:spPr bwMode="auto">
          <a:xfrm>
            <a:off x="3491880" y="3212976"/>
            <a:ext cx="2232248" cy="1589101"/>
          </a:xfrm>
          <a:prstGeom prst="rect">
            <a:avLst/>
          </a:prstGeom>
          <a:noFill/>
          <a:ln w="9525">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6156176" y="4077072"/>
            <a:ext cx="2296121" cy="1966291"/>
          </a:xfrm>
          <a:prstGeom prst="rect">
            <a:avLst/>
          </a:prstGeom>
          <a:noFill/>
          <a:ln w="9525">
            <a:noFill/>
            <a:miter lim="800000"/>
            <a:headEnd/>
            <a:tailEnd/>
          </a:ln>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15</a:t>
            </a:r>
            <a:endParaRPr lang="en-US" dirty="0"/>
          </a:p>
        </p:txBody>
      </p:sp>
      <p:sp>
        <p:nvSpPr>
          <p:cNvPr id="18"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r>
              <a:rPr lang="es-VE" sz="1200" b="1" dirty="0">
                <a:solidFill>
                  <a:srgbClr val="FF0000"/>
                </a:solidFill>
              </a:rPr>
              <a:t> </a:t>
            </a:r>
            <a:r>
              <a:rPr lang="es-VE" sz="1200" b="1" dirty="0" smtClean="0">
                <a:solidFill>
                  <a:srgbClr val="FF0000"/>
                </a:solidFill>
              </a:rPr>
              <a:t>   - Producción biológica</a:t>
            </a:r>
          </a:p>
          <a:p>
            <a:r>
              <a:rPr lang="es-VE" sz="1200" b="1" dirty="0">
                <a:solidFill>
                  <a:srgbClr val="FF0000"/>
                </a:solidFill>
              </a:rPr>
              <a:t> </a:t>
            </a:r>
            <a:r>
              <a:rPr lang="es-VE" sz="1200" b="1" dirty="0" smtClean="0">
                <a:solidFill>
                  <a:srgbClr val="FF0000"/>
                </a:solidFill>
              </a:rPr>
              <a:t>  - Banco de semillas</a:t>
            </a:r>
          </a:p>
          <a:p>
            <a:r>
              <a:rPr lang="es-VE" sz="1200" b="1" dirty="0">
                <a:solidFill>
                  <a:srgbClr val="FF0000"/>
                </a:solidFill>
              </a:rPr>
              <a:t> </a:t>
            </a:r>
            <a:r>
              <a:rPr lang="es-VE" sz="1200" b="1" dirty="0" smtClean="0">
                <a:solidFill>
                  <a:srgbClr val="FF0000"/>
                </a:solidFill>
              </a:rPr>
              <a:t>  - Descomposición de materia orgánica y </a:t>
            </a:r>
            <a:r>
              <a:rPr lang="es-VE" sz="1200" b="1" dirty="0" err="1" smtClean="0">
                <a:solidFill>
                  <a:srgbClr val="FF0000"/>
                </a:solidFill>
              </a:rPr>
              <a:t>ciclaje</a:t>
            </a:r>
            <a:r>
              <a:rPr lang="es-VE" sz="1200" b="1" dirty="0" smtClean="0">
                <a:solidFill>
                  <a:srgbClr val="FF0000"/>
                </a:solidFill>
              </a:rPr>
              <a:t> de nutrientes</a:t>
            </a:r>
          </a:p>
          <a:p>
            <a:r>
              <a:rPr lang="es-VE" sz="1200" b="1" dirty="0">
                <a:solidFill>
                  <a:srgbClr val="FF0000"/>
                </a:solidFill>
              </a:rPr>
              <a:t> </a:t>
            </a:r>
            <a:r>
              <a:rPr lang="es-VE" sz="1200" b="1" dirty="0" smtClean="0">
                <a:solidFill>
                  <a:srgbClr val="FF0000"/>
                </a:solidFill>
              </a:rPr>
              <a:t>   -  Hábitat de la biota</a:t>
            </a:r>
          </a:p>
          <a:p>
            <a:r>
              <a:rPr lang="es-VE" sz="1200" b="1" dirty="0">
                <a:solidFill>
                  <a:srgbClr val="FF0000"/>
                </a:solidFill>
              </a:rPr>
              <a:t> </a:t>
            </a:r>
            <a:r>
              <a:rPr lang="es-VE" sz="1200" b="1" dirty="0" smtClean="0">
                <a:solidFill>
                  <a:srgbClr val="FF0000"/>
                </a:solidFill>
              </a:rPr>
              <a:t>   - Filtro ambiental</a:t>
            </a:r>
          </a:p>
          <a:p>
            <a:r>
              <a:rPr lang="es-VE" sz="1200" b="1" dirty="0">
                <a:solidFill>
                  <a:schemeClr val="tx2"/>
                </a:solidFill>
              </a:rPr>
              <a:t> </a:t>
            </a:r>
            <a:r>
              <a:rPr lang="es-VE" sz="1200" b="1" dirty="0" smtClean="0">
                <a:solidFill>
                  <a:schemeClr val="tx2"/>
                </a:solidFill>
              </a:rPr>
              <a:t>   - Almacenamiento de agua</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633488" y="2198117"/>
            <a:ext cx="2160240" cy="1662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Unidades de estudio de los suelos</a:t>
            </a:r>
            <a:endParaRPr lang="es-VE" sz="2000" b="1" dirty="0"/>
          </a:p>
        </p:txBody>
      </p:sp>
      <p:sp>
        <p:nvSpPr>
          <p:cNvPr id="6" name="5 CuadroTexto"/>
          <p:cNvSpPr txBox="1"/>
          <p:nvPr/>
        </p:nvSpPr>
        <p:spPr>
          <a:xfrm>
            <a:off x="3275856" y="1556792"/>
            <a:ext cx="5256584" cy="4659737"/>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Unidades de estudios de los suelos</a:t>
            </a:r>
          </a:p>
          <a:p>
            <a:pPr algn="just">
              <a:spcBef>
                <a:spcPct val="20000"/>
              </a:spcBef>
              <a:buClr>
                <a:schemeClr val="bg2"/>
              </a:buClr>
              <a:buSzPct val="65000"/>
              <a:buFont typeface="Arial" pitchFamily="34" charset="0"/>
              <a:buChar char="•"/>
            </a:pPr>
            <a:r>
              <a:rPr lang="es-VE" sz="1600" dirty="0" smtClean="0">
                <a:latin typeface="Arial Narrow" pitchFamily="34" charset="0"/>
              </a:rPr>
              <a:t>Para estudiar los suelos es necesario establecer formas de penetrar dentro de él </a:t>
            </a:r>
            <a:r>
              <a:rPr lang="es-VE" sz="1600" dirty="0" smtClean="0">
                <a:solidFill>
                  <a:schemeClr val="accent3">
                    <a:lumMod val="75000"/>
                  </a:schemeClr>
                </a:solidFill>
                <a:latin typeface="Arial Narrow" pitchFamily="34" charset="0"/>
              </a:rPr>
              <a:t>y realizar observaciones de sus características</a:t>
            </a:r>
            <a:r>
              <a:rPr lang="es-VE" sz="1600" dirty="0" smtClean="0">
                <a:latin typeface="Arial Narrow" pitchFamily="34" charset="0"/>
              </a:rPr>
              <a:t>. Existen diferentes unidades para el estudio de los suelos, siendo las más comunes:</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El Perfil</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El </a:t>
            </a:r>
            <a:r>
              <a:rPr lang="es-VE" sz="1600" b="1" dirty="0" err="1" smtClean="0">
                <a:solidFill>
                  <a:srgbClr val="FF0000"/>
                </a:solidFill>
                <a:latin typeface="Arial Narrow" pitchFamily="34" charset="0"/>
              </a:rPr>
              <a:t>Pedón</a:t>
            </a:r>
            <a:endParaRPr lang="es-VE" sz="1600" b="1" dirty="0" smtClean="0">
              <a:solidFill>
                <a:srgbClr val="FF0000"/>
              </a:solidFill>
              <a:latin typeface="Arial Narrow" pitchFamily="34" charset="0"/>
            </a:endParaRP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El </a:t>
            </a:r>
            <a:r>
              <a:rPr lang="es-VE" sz="1600" b="1" dirty="0" err="1" smtClean="0">
                <a:solidFill>
                  <a:srgbClr val="FF0000"/>
                </a:solidFill>
                <a:latin typeface="Arial Narrow" pitchFamily="34" charset="0"/>
              </a:rPr>
              <a:t>Polipedón</a:t>
            </a:r>
            <a:endParaRPr lang="es-VE" sz="1600" b="1" dirty="0" smtClean="0">
              <a:solidFill>
                <a:srgbClr val="FF0000"/>
              </a:solidFill>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2048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048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0486"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20488" name="Picture 8" descr="http://4.bp.blogspot.com/-_A9WUsZ8764/UJDM32k2WaI/AAAAAAAAACI/aD-STCNMoXE/s1600/hori.png"/>
          <p:cNvPicPr>
            <a:picLocks noChangeAspect="1" noChangeArrowheads="1"/>
          </p:cNvPicPr>
          <p:nvPr/>
        </p:nvPicPr>
        <p:blipFill>
          <a:blip r:embed="rId4" cstate="print"/>
          <a:srcRect/>
          <a:stretch>
            <a:fillRect/>
          </a:stretch>
        </p:blipFill>
        <p:spPr bwMode="auto">
          <a:xfrm>
            <a:off x="6300192" y="3140405"/>
            <a:ext cx="2052732" cy="2729111"/>
          </a:xfrm>
          <a:prstGeom prst="rect">
            <a:avLst/>
          </a:prstGeom>
          <a:noFill/>
        </p:spPr>
      </p:pic>
      <p:pic>
        <p:nvPicPr>
          <p:cNvPr id="20490" name="Picture 10" descr="http://2.bp.blogspot.com/_1YCRRRw07qI/SHp8gnLnbmI/AAAAAAAAADc/3uvMX1NebTY/S259/Calicata.jpg"/>
          <p:cNvPicPr>
            <a:picLocks noChangeAspect="1" noChangeArrowheads="1"/>
          </p:cNvPicPr>
          <p:nvPr/>
        </p:nvPicPr>
        <p:blipFill>
          <a:blip r:embed="rId5" cstate="print"/>
          <a:srcRect/>
          <a:stretch>
            <a:fillRect/>
          </a:stretch>
        </p:blipFill>
        <p:spPr bwMode="auto">
          <a:xfrm>
            <a:off x="3563888" y="4149080"/>
            <a:ext cx="2466975" cy="1685926"/>
          </a:xfrm>
          <a:prstGeom prst="rect">
            <a:avLst/>
          </a:prstGeom>
          <a:noFill/>
        </p:spPr>
      </p:pic>
      <p:sp>
        <p:nvSpPr>
          <p:cNvPr id="17" name="TextBox 16"/>
          <p:cNvSpPr txBox="1"/>
          <p:nvPr/>
        </p:nvSpPr>
        <p:spPr>
          <a:xfrm>
            <a:off x="8102748" y="1084094"/>
            <a:ext cx="432048" cy="369332"/>
          </a:xfrm>
          <a:prstGeom prst="rect">
            <a:avLst/>
          </a:prstGeom>
          <a:noFill/>
        </p:spPr>
        <p:txBody>
          <a:bodyPr wrap="square" rtlCol="0">
            <a:spAutoFit/>
          </a:bodyPr>
          <a:lstStyle/>
          <a:p>
            <a:r>
              <a:rPr lang="es-VE" dirty="0" smtClean="0"/>
              <a:t>16</a:t>
            </a:r>
            <a:endParaRPr lang="en-US" dirty="0"/>
          </a:p>
        </p:txBody>
      </p:sp>
      <p:sp>
        <p:nvSpPr>
          <p:cNvPr id="18"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chemeClr val="tx2"/>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9" name="Rectangle 18"/>
          <p:cNvSpPr/>
          <p:nvPr/>
        </p:nvSpPr>
        <p:spPr>
          <a:xfrm>
            <a:off x="554832" y="2586691"/>
            <a:ext cx="2160240" cy="360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Unidades de estudio de los suelos</a:t>
            </a:r>
            <a:endParaRPr lang="es-VE" sz="2000" b="1" dirty="0"/>
          </a:p>
        </p:txBody>
      </p:sp>
      <p:sp>
        <p:nvSpPr>
          <p:cNvPr id="6" name="5 CuadroTexto"/>
          <p:cNvSpPr txBox="1"/>
          <p:nvPr/>
        </p:nvSpPr>
        <p:spPr>
          <a:xfrm>
            <a:off x="3275856" y="1556792"/>
            <a:ext cx="5256584" cy="4807470"/>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El perfil</a:t>
            </a:r>
          </a:p>
          <a:p>
            <a:pPr algn="just">
              <a:spcBef>
                <a:spcPct val="20000"/>
              </a:spcBef>
              <a:buClr>
                <a:schemeClr val="bg2"/>
              </a:buClr>
              <a:buSzPct val="65000"/>
              <a:buFont typeface="Arial" pitchFamily="34" charset="0"/>
              <a:buChar char="•"/>
            </a:pPr>
            <a:r>
              <a:rPr lang="es-VE" sz="1600" dirty="0" smtClean="0"/>
              <a:t>En una corte del suelo, en dos dimensiones, que se extiende desde la superficie del suelo hasta </a:t>
            </a:r>
            <a:r>
              <a:rPr lang="es-VE" sz="1600" dirty="0" smtClean="0">
                <a:solidFill>
                  <a:schemeClr val="accent3">
                    <a:lumMod val="75000"/>
                  </a:schemeClr>
                </a:solidFill>
              </a:rPr>
              <a:t>la profundidad en donde se ubica</a:t>
            </a:r>
            <a:r>
              <a:rPr lang="es-VE" sz="1600" dirty="0" smtClean="0"/>
              <a:t> el material parental y permite visualizar  y estudiar las características del suelo. Los perfiles del suelo se pueden obtener cuando se abren huecos o calicatas en el suelo, en donde las  caras expuestas de la calicata corresponden a los perfiles.</a:t>
            </a: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8" name="Picture 7" descr="Spod_02"/>
          <p:cNvPicPr>
            <a:picLocks noChangeAspect="1" noChangeArrowheads="1"/>
          </p:cNvPicPr>
          <p:nvPr/>
        </p:nvPicPr>
        <p:blipFill>
          <a:blip r:embed="rId4" cstate="print"/>
          <a:srcRect/>
          <a:stretch>
            <a:fillRect/>
          </a:stretch>
        </p:blipFill>
        <p:spPr bwMode="auto">
          <a:xfrm>
            <a:off x="5868144" y="3789040"/>
            <a:ext cx="2522980" cy="2085142"/>
          </a:xfrm>
          <a:prstGeom prst="rect">
            <a:avLst/>
          </a:prstGeom>
          <a:noFill/>
          <a:ln w="9525">
            <a:noFill/>
            <a:miter lim="800000"/>
            <a:headEnd/>
            <a:tailEnd/>
          </a:ln>
        </p:spPr>
      </p:pic>
      <p:pic>
        <p:nvPicPr>
          <p:cNvPr id="22530" name="Picture 2" descr="https://encrypted-tbn0.gstatic.com/images?q=tbn:ANd9GcR1sXj98TygcbY2sqgbTAK2zner-6gJ9KIvpzb2iUNpAI7XV-cG"/>
          <p:cNvPicPr>
            <a:picLocks noChangeAspect="1" noChangeArrowheads="1"/>
          </p:cNvPicPr>
          <p:nvPr/>
        </p:nvPicPr>
        <p:blipFill>
          <a:blip r:embed="rId5" cstate="print"/>
          <a:srcRect/>
          <a:stretch>
            <a:fillRect/>
          </a:stretch>
        </p:blipFill>
        <p:spPr bwMode="auto">
          <a:xfrm>
            <a:off x="3491880" y="3789040"/>
            <a:ext cx="2085975" cy="2190750"/>
          </a:xfrm>
          <a:prstGeom prst="rect">
            <a:avLst/>
          </a:prstGeom>
          <a:noFill/>
        </p:spPr>
      </p:pic>
      <p:sp>
        <p:nvSpPr>
          <p:cNvPr id="17" name="TextBox 16"/>
          <p:cNvSpPr txBox="1"/>
          <p:nvPr/>
        </p:nvSpPr>
        <p:spPr>
          <a:xfrm>
            <a:off x="8102748" y="1084094"/>
            <a:ext cx="432048" cy="369332"/>
          </a:xfrm>
          <a:prstGeom prst="rect">
            <a:avLst/>
          </a:prstGeom>
          <a:noFill/>
        </p:spPr>
        <p:txBody>
          <a:bodyPr wrap="square" rtlCol="0">
            <a:spAutoFit/>
          </a:bodyPr>
          <a:lstStyle/>
          <a:p>
            <a:r>
              <a:rPr lang="es-VE" dirty="0" smtClean="0"/>
              <a:t>17</a:t>
            </a:r>
            <a:endParaRPr lang="en-US" dirty="0"/>
          </a:p>
        </p:txBody>
      </p:sp>
      <p:sp>
        <p:nvSpPr>
          <p:cNvPr id="19" name="13 CuadroTexto"/>
          <p:cNvSpPr txBox="1"/>
          <p:nvPr/>
        </p:nvSpPr>
        <p:spPr>
          <a:xfrm>
            <a:off x="539552" y="1412776"/>
            <a:ext cx="2232248" cy="3447098"/>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chemeClr val="tx2"/>
                </a:solidFill>
              </a:rPr>
              <a:t> Unidades de estudios de los suelos</a:t>
            </a:r>
          </a:p>
          <a:p>
            <a:r>
              <a:rPr lang="es-VE" sz="1200" b="1" dirty="0" smtClean="0">
                <a:solidFill>
                  <a:schemeClr val="tx2"/>
                </a:solidFill>
              </a:rPr>
              <a:t>   - El perfil</a:t>
            </a:r>
          </a:p>
          <a:p>
            <a:r>
              <a:rPr lang="es-VE" sz="1200" b="1" dirty="0">
                <a:solidFill>
                  <a:srgbClr val="FF0000"/>
                </a:solidFill>
              </a:rPr>
              <a:t> </a:t>
            </a:r>
            <a:r>
              <a:rPr lang="es-VE" sz="1200" b="1" dirty="0" smtClean="0">
                <a:solidFill>
                  <a:srgbClr val="FF0000"/>
                </a:solidFill>
              </a:rPr>
              <a:t> - El </a:t>
            </a:r>
            <a:r>
              <a:rPr lang="es-VE" sz="1200" b="1" dirty="0" err="1" smtClean="0">
                <a:solidFill>
                  <a:srgbClr val="FF0000"/>
                </a:solidFill>
              </a:rPr>
              <a:t>pedón</a:t>
            </a:r>
            <a:endParaRPr lang="es-VE" sz="1200" b="1" dirty="0" smtClean="0">
              <a:solidFill>
                <a:srgbClr val="FF0000"/>
              </a:solidFill>
            </a:endParaRPr>
          </a:p>
          <a:p>
            <a:r>
              <a:rPr lang="es-VE" sz="1200" b="1" dirty="0">
                <a:solidFill>
                  <a:srgbClr val="FF0000"/>
                </a:solidFill>
              </a:rPr>
              <a:t> </a:t>
            </a:r>
            <a:r>
              <a:rPr lang="es-VE" sz="1200" b="1" dirty="0" smtClean="0">
                <a:solidFill>
                  <a:srgbClr val="FF0000"/>
                </a:solidFill>
              </a:rPr>
              <a:t> - El </a:t>
            </a:r>
            <a:r>
              <a:rPr lang="es-VE" sz="1200" b="1" dirty="0" err="1" smtClean="0">
                <a:solidFill>
                  <a:srgbClr val="FF0000"/>
                </a:solidFill>
              </a:rPr>
              <a:t>polipedón</a:t>
            </a:r>
            <a:endParaRPr lang="es-VE" sz="1200" b="1" dirty="0" smtClean="0">
              <a:solidFill>
                <a:srgbClr val="FF0000"/>
              </a:solidFill>
            </a:endParaRPr>
          </a:p>
          <a:p>
            <a:pPr>
              <a:buFont typeface="Arial" pitchFamily="34" charset="0"/>
              <a:buChar char="•"/>
            </a:pPr>
            <a:r>
              <a:rPr lang="es-VE" sz="1200" b="1" dirty="0">
                <a:solidFill>
                  <a:srgbClr val="FF0000"/>
                </a:solidFill>
              </a:rPr>
              <a:t> </a:t>
            </a:r>
            <a:r>
              <a:rPr lang="es-VE" sz="1200" b="1" dirty="0" smtClean="0">
                <a:solidFill>
                  <a:srgbClr val="FF0000"/>
                </a:solidFill>
              </a:rPr>
              <a:t>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611560" y="2564904"/>
            <a:ext cx="2160240" cy="936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Unidades de estudio de los suelos</a:t>
            </a:r>
            <a:endParaRPr lang="es-VE" sz="2000" b="1" dirty="0"/>
          </a:p>
        </p:txBody>
      </p:sp>
      <p:sp>
        <p:nvSpPr>
          <p:cNvPr id="5" name="5 CuadroTexto"/>
          <p:cNvSpPr txBox="1"/>
          <p:nvPr/>
        </p:nvSpPr>
        <p:spPr>
          <a:xfrm>
            <a:off x="3275856" y="1556792"/>
            <a:ext cx="5256584" cy="48567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El </a:t>
            </a:r>
            <a:r>
              <a:rPr lang="es-VE" sz="1600" b="1" dirty="0" err="1" smtClean="0">
                <a:latin typeface="Arial Narrow" pitchFamily="34" charset="0"/>
              </a:rPr>
              <a:t>pedón</a:t>
            </a:r>
            <a:endParaRPr lang="es-VE" sz="1600" b="1" dirty="0" smtClean="0">
              <a:latin typeface="Arial Narrow" pitchFamily="34" charset="0"/>
            </a:endParaRPr>
          </a:p>
          <a:p>
            <a:pPr algn="just">
              <a:spcBef>
                <a:spcPct val="20000"/>
              </a:spcBef>
              <a:buClr>
                <a:schemeClr val="bg2"/>
              </a:buClr>
              <a:buSzPct val="65000"/>
              <a:buFont typeface="Arial" pitchFamily="34" charset="0"/>
              <a:buChar char="•"/>
            </a:pPr>
            <a:r>
              <a:rPr lang="es-VE" sz="1600" dirty="0" smtClean="0"/>
              <a:t>En una unidad tridimensional o volumen de suelo, en el cual se pueden visualizar o estudiar las características de los suelos desde diferentes ángulos. Se establece, construyendo una trinchera alrededor de un volumen de suelo. </a:t>
            </a:r>
            <a:r>
              <a:rPr lang="es-VE" sz="1600" dirty="0" smtClean="0">
                <a:solidFill>
                  <a:schemeClr val="accent3">
                    <a:lumMod val="75000"/>
                  </a:schemeClr>
                </a:solidFill>
              </a:rPr>
              <a:t>El área superficial recomendada del </a:t>
            </a:r>
            <a:r>
              <a:rPr lang="es-VE" sz="1600" dirty="0" err="1" smtClean="0">
                <a:solidFill>
                  <a:schemeClr val="accent3">
                    <a:lumMod val="75000"/>
                  </a:schemeClr>
                </a:solidFill>
              </a:rPr>
              <a:t>pedón</a:t>
            </a:r>
            <a:r>
              <a:rPr lang="es-VE" sz="1600" dirty="0" smtClean="0">
                <a:solidFill>
                  <a:schemeClr val="accent3">
                    <a:lumMod val="75000"/>
                  </a:schemeClr>
                </a:solidFill>
              </a:rPr>
              <a:t> se encuentra entre 1 a 10 m</a:t>
            </a:r>
            <a:r>
              <a:rPr lang="es-VE" sz="1600" baseline="30000" dirty="0" smtClean="0">
                <a:solidFill>
                  <a:schemeClr val="accent3">
                    <a:lumMod val="75000"/>
                  </a:schemeClr>
                </a:solidFill>
              </a:rPr>
              <a:t>2</a:t>
            </a:r>
            <a:r>
              <a:rPr lang="es-VE" sz="1600" dirty="0" smtClean="0">
                <a:solidFill>
                  <a:schemeClr val="accent3">
                    <a:lumMod val="75000"/>
                  </a:schemeClr>
                </a:solidFill>
              </a:rPr>
              <a:t>. </a:t>
            </a:r>
          </a:p>
          <a:p>
            <a:pPr algn="just">
              <a:spcBef>
                <a:spcPct val="20000"/>
              </a:spcBef>
              <a:buClr>
                <a:schemeClr val="bg2"/>
              </a:buClr>
              <a:buSzPct val="65000"/>
              <a:buFont typeface="Arial" pitchFamily="34" charset="0"/>
              <a:buChar char="•"/>
            </a:pPr>
            <a:endParaRPr lang="es-VE" sz="1600" dirty="0" smtClean="0"/>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8" name="TextBox 17"/>
          <p:cNvSpPr txBox="1"/>
          <p:nvPr/>
        </p:nvSpPr>
        <p:spPr>
          <a:xfrm>
            <a:off x="8102748" y="1084094"/>
            <a:ext cx="432048" cy="369332"/>
          </a:xfrm>
          <a:prstGeom prst="rect">
            <a:avLst/>
          </a:prstGeom>
          <a:noFill/>
        </p:spPr>
        <p:txBody>
          <a:bodyPr wrap="square" rtlCol="0">
            <a:spAutoFit/>
          </a:bodyPr>
          <a:lstStyle/>
          <a:p>
            <a:r>
              <a:rPr lang="es-VE" dirty="0" smtClean="0"/>
              <a:t>18</a:t>
            </a:r>
            <a:endParaRPr lang="en-US" dirty="0"/>
          </a:p>
        </p:txBody>
      </p:sp>
      <p:sp>
        <p:nvSpPr>
          <p:cNvPr id="19" name="AutoShape 2" descr="data:image/jpeg;base64,/9j/4AAQSkZJRgABAQAAAQABAAD/2wCEAAkGBxQTEhUUExQWFhQXGB0bGBUYGRwgHBweHRwbHB8gGxodHSggGx4lHRsfIjIhJSksLi4uGx8zODMsNygtLi0BCgoKDg0OGxAQGiwkHyQsLCwsLCwsLCwsLCwsLCwsLCwsLCwsLCwsLCwsLCwsLCwsLCwsLCwsLCwsLCwsLCwsLP/AABEIAO8A0wMBIgACEQEDEQH/xAAcAAABBQEBAQAAAAAAAAAAAAAAAgMEBQYBBwj/xAA+EAACAQMDAgQEAwUIAgIDAQABAhEAAyEEEjEFQRMiUWEGMnGBQpGhFCNSscEHM2JygtHh8EPxU5IVosIW/8QAGQEAAwEBAQAAAAAAAAAAAAAAAAIDAQQF/8QAJhEAAwACAgICAwACAwAAAAAAAAECESEDMRJBIlEEEzJSYRRCgf/aAAwDAQACEQMRAD8A9xooooAKKKKACiiigAooooAKKKKACiiigAoork0AdpLCaN1E0AVeq1BVvMCEAmeSfbFPWNVuXPcT9Kc6nZLW2Cna0GD6RVHausG2swZ2MkjAA7AVJvDGW0XKXJk1B1OtBuKhMKGgkd2A3R/lUCSfcUzr9ZsTy8nC/U9z7AeY+wqi6dqBe1NpFE2/Nk8kCGYn3Zomsd7wakbG1eL/AC8evb/mpVu16maUiwIGKXVUIcArtFFaAUUUUAFFFFABRRRQAUUUUAFFFFABRRXDQATRNR7iuMqZ9j/vVZ814EOyMuWtdm+hqbrAF2DXap9F1Nzue8q2bYIC7mgn3JMDOMVMXX23VilxWjurAgH6inTQElrgFIvMYMc+3/o1Wte3QI8xyqsY7YPBI/LmrO0MAHNYnkCku9QZsKQrLMqZyeASSoJAyYA7VLs9RAMHsMTyRwWPoJwJ57Tg011rSMRvQeZciD+Y+4xVNevsyptVgZlU2mQeYJnagAzuMkAkCDSeTTwS8sPBpOo6kLbJ9cD71mtBdkvcPc7V+1P9c1oNu2Q25VkFhwccgeh2tmqrT3Yt2x/hk/1pOR7Onj3OTnWtftLmJKJ5R/juEoB+QP2apfwfYH7U0cWLISf8TwzH74/Wsjr9buujshvL9word/ANg+G9083GJ/XA+ywPtRDyzaWDVCu1yiugkdooooAKKKKACiiigAoopO6gBVFIa5FG6gBRNcmqD4n111BaFh0S4bimLgIR1nzIbgUhGI4nOOKh6nr12xebxVi2SNuV+XPGe7Ec5xxWZQlcik1gNJe4BzWf1PxlpUjzlz6ICf1MCoL/ABjpm/E4zwU/nzn3pXaXs3zX2aoXgeD2B+xmP5VSdQ6PcuMWFxdwyjRDSOzdiPfmoQ6/aZdy7gfVQDxuiRPAkkA9z3qt1vxXddfDsrsMZYxuAmAFHAMCZMwAanXJL7MdIsNfZNxVuXtjOP8AxuwCKwwZE5z+ftSLfUGAKXbtkggwgKhRkYwZiJGODWN6tqh4pe3hmHn3Zz6+bia7otS7tubIAjHrwOM1H9m9E/2G1PxJYsIXa4HciBbRtx+/vnk1luq/H964l+3btFS23wypyoMBsgZJ+xEn0qFqenyS124lueFO5m+6iSPvmqjU6Yh5S79wB/UA0ftYlXXo0mt+NtRd1CA2jbsJ86EZuGD+JlPlkg4HY54qRZ+IrS7g6Ntb8PkYD7ekSIisu7sYliSO5NJuEkESaz9lCOqNC3VrTWb67juJ3IIbJiO/GMSfpgUjqGrhEQYLIB9B3P5fzqjsIDAJgfiPoBzTV/W73Ldj5VHoo/3qaryZ6XDPjGxVy/D2ycRd/Qqtex/ClwHS2yP8U/8A2NeI9Qubp7AMpn9K1fRvi+/YtC2i2yJmWDE5j0YVXi5EnsOV4WT1W/qFUZPJgfXsKjX+r20UMzROAsSxPoFGSZxWBHxzdIbxLVslhErI+mCSDHPar/4f6zYZizEC85/EVmMeUGYABwF5MTGa6VypnMuRN6NDpupBiso6bsDeAsmCYgmZgExFTQawGo1p1XWbNtP7nSKzufV3VlA+0j/9q3YuDHuY+4n/AGNMqyNLyO0U2bomO/pSg1MMKooooAbd4GTHuay/xP8AEti0F/eXi4OP2faxH+ZWO0j6g1hf7TNdcXXsouNtCJCbjtyM+WYz9Kzy9a7FBn0MfzBrlv8AIw2kbUXjKNT8RfGN28VFsvbtXLbW3DgDzGCrQJK8Ec/i+ld1vxXqt1kWgES0phRmTt2gMW5gGs3oNcHYKxxGNwGT2yMCIqdq7rW5dhvtqu70gegPdiTOewqf7W/Zy0rT2SNX1PWXAN2rugx5gu0A98CAMe1RLN7dBZi5ESWOT7/T09qsbmnAA8wn0PP/AHFRrvTgTIAkkEn6Y++P51nk/YjT9jd5txmo+pYqu4LOQI9iYmpNrphVyQ3kI+XOPoOIqadG8NtO0gZBGCDyCPTg1jFmcLRF6dqwDK5WSO9WWpsH507Z7f0/2FQLOjCkgGT6enoAOwprUWbqZViVLKNpk4LeYkn2ge1YP0PXtSrNuZJ9t0fy7zTYuBW3JIxj/Cfr3pm4rM+1CygEgsIMEdiD2PINTLelPfJoM2QyCcnmpbdOIZRuBRoIccR3+hHpT40m2CwwcjtNOAJkv5VXO0HB+pPA9TQbggX7ILEop2Tjn+dVms1IXyz9asviG/dA2WSSTG0A+Ug914H5gVVaL4dY5usQT+EZP3NDRfimV8qIV/XTjhe/v/xSLTk+btIA+/8A39atNP0IC++5f3aABZzuJAJP2qL1YjevgqNrk7Qo/EpKsPeDOfSKXrSOiOZW39CdQs/RjANS10Oot3rlkLva0oLlcgAgMDuOBg8fWrnQ9MQW03AC4pBYfhcD+TAfY+3fnVbb3i3mKKzMSFwJPqe/1/8AQbRJ822mVFnWo2CYbuDTiyoLXPyHYdvrVcvw2QC0lx2E7Z+5JiuLY1HhuNn7uO7zgZMGOcfSjRKuOcZgserdT8PURaDC4+0kqYzED+U1r+kfGlxFUXl3ncSSCATAI+nofsayNzqSC4qFG3mIJAxPuc1Lu3UHeT7UK/HoWFb6NtZ+K7Tm63ieDdcgA3BIRFUEkdidxYAdyRiK0vQT+6BHiQchrj7nb3OTtnnaOPQcV4pqtZLKAk559Km/DfULn7VZAYhfGtqYc5lxgieDnBp1+VvB1Rw3jNHuM0UkoPQflXK7hTA/HPRLFy69y6xQ7R5wcQAAMfesNr/hpkt+Mro9qJ3nyGPfd/vW3+N2trqp/d+O6qlsXCdp/wBI555/UVUay9tLANuvMql7UFxt48icDPpJxXBySnTLTTSMFcYCJnPEDt2NL3suVZgO6jv9q3raIXbKeLbUoqbgqIyXN8nhZGIJlSMnNVDfCodVbTsxMHct07Tz3SJXj35qThrobKfZF0XXpgXkBHqBkH+VW1jrFhjG7bP8QgfnVZ1b4Wv2iSoFy0BJYcjvkT/KaoyfLK5nI7YpfKl2K+GKN7dtMRNva39foQaE1m5NzAqyqVYHnH88D8qxmh1ly0dyMVPp2/Krux10XCovKFyJZeDzyPTJ4oVpkq4Gui30dkETyTkn1J5j2HY1OTSmCv3H/f6U5pLFtibi3N+4QMiAB2UACB/sM07q/IVzGSc+gE49adMjUkQ6cKIjJ5Pp/wB/So2rRlAIXcPQROf51a6Ib7at/EJqDrdY9q8AVPh7J3AEkuXAVF9SRJ9gPStEaRy7bJOefSePakjTe1TNf04vtKnIZST7TmlXrqLcVD8zKzDHZYn+YrQS+zO9TtXLdwXQN9oAhlHzD3E8gY49KkjUeLba4pVREKT2/wAw7Glv1+z+z27rKT40hLYElsxx9v1FTv8A8CkELuVTzb5TI/hPymf4YyKMm9lFf6dda4HTUEEJC25IBxy0HKxmIzipPROlLaXYvmZSYaMjcQSAfTjPOKt16BZF0XvDHiARuz6RxMcVDva7T2GctdBZjOwZj6xWNoaFWMIUbbA4U/pUXWIzkbxDdiYiP6jHeodz4sEeW1n3b/aqbqXVnvfNAA7DgfrzS+f0UX49M0V7VWrS5UED8ZaCf8qjmqY9aUIUVGgL87QBJGao71w5C5MZH2P9cVfJ8KkqpsOZbL2LqxdUYkooP70fTPGJxW/rullFlEToqrd4kAsAD9Z/Wm790EDzlfcf1p6xoVVvMX27SsMgClzMIwbgEx/xzVvqOnOlouGW1cZAH0/l8OBhjAndIE4znMmt/wCMv+zHXJjoiaLRNc2wUUN8pZgN3+UTJ+wrT9A+HUt37bMdzeIhECBIYQff/is/o9CHsjelu0gljesMZEEHgqSPQ5mrn4RVvFtN+0G4niKNkYB3D+LzSPf1pp4YTyhats9YKf8AcUUuu16BE8++NLoW+5KliFEADzZHb0rN6O+ipK3GUowZ1cguB2Qk/KDj3q4+Nt37bIcgBVlIEGR75/Ws34guPtdWtjkiVAuezDkiuO/6KSS+hawy1zYNztLzcMoufmDHAkYCxPNSNPaDW9RttoQ7Ya3cg3Mnlj8p9uMmq2zqh4btYRLcEAOxEPtMQx54ECT6Yp97xtONhQTlbCeXcYzJj78cCkNLPVagEWlupdtbRLMHG1AMeZwSG4Hv/Km+s2RdRlBt3VeHG5tgtpAAIKwxBYHM+vpXBqSqMYa9uILW9ynZImI4AEf1qI12yqi46m9cdtq2mdTt3YKjO0LHaO80NZBDWu6AuybRS00jw1e4CtxeSVPIPsZqg6ppbttzagbhElTIWRP8iK2l3czlP3G0WwyI4BNtxAmB+H3HFN6a4Lm3dda4ibme6rhVmAPDYY3LHqYz6Ulca9DK2YKxb8wHiEkdhP8AOrix1C4seYsB+FsrkRwZ7Vav0S0wN1U8A7SXtKym2uJDMwGJGYEz+tGq+HrrJbNqygA+ZmbbcbHzEdgSeDn2FZ+msZGdy9NF/wDDnxDauAWmAtkCFz5THv2P1iru704XGLbztK7SoP6hhlW7Eg968q8JyCUts0NtMDIMbo7njNLsah1ghmRvQHIikVUu0I+GX0etWtIFAVRAAgD09qrutIEKXfCuXCu4AoFMBhmQWBIwMDmPaq3p/wAdW9gF1HLjDFNpB/NhBPpWN+Ifiq9qSVJ2W5wi4n03HvTea9Cfpb0zXdL02lm1dc20NpSttCQNgPPl3GDk55qD1f43XzLYTPAuNx9QP6mvPmvAHn/j3/OtJ8I9DGovr4wK2AjXGY4BVdowfSWGfSad8dtpGzxxJXXOpXTzdczz5jUU3QI96vdJ8O2tRefwbwW0WJ2SxuKnC8iATzB4mM1baPS6a0l1rCnUMsK5BkgGQdhA+aOwjtxSPi3hsr5r0Z7oXTjfubXFxEhobbjcFLKCTiDBHc5X1rQ9I0l2yvgXAtyzeSdkeRiRJBf5kYACGGBmcxU/pguLftWbaO1sXkO+4xZyAQW25kACRBnvkYFVGtt3LSXPEvfu2uuuwCIAZhCEbYwp8ojE5rs4pUzlEqpsnf8A4dEVnsKUULsLbQxQTu/epzux/eDcO+AahavqBt23QhrtlAV8XbDI235swCsn5lOINNJr2NgahiCqusqpYMqruUebneN5+uM13W2m37QrKqAMLlslQwnzB0WFb3I80E/NxVNaaEFXtfaulXut4j5YEh5BBJxcQen4XDdsDFOrrEeLi7/EghS9tN20TPmEGMTBQEjsRkVlnTOl5lt3Ftkkl7QUm3txBGAMjPAmRSbpuNcJQgXAwLOEZSdvADEkKcTWVW9mpCt7N5tULhTcNqDaFzMkgRIHM55HJmrz4ZvgXrVtVIRbibWncCN69+30rPNqU8VmNtT23FSJPEDBAb1Awc/SpHw9f2aywi2/BRr1v5s7juGBkgfp9Kxp6YHutdpNFWFPIf7SROubyAlUUh2+UYHpmqFtUBLMq+IgHnYQpJ9DGfTFXv8AadbY6x8KU2puB5gDMD6Vkrl/dCmUQiFlSCD9T2gxXHbXkyy46STwTzfLbBsQruBa2uTPrmBtggznkVZC7tvTMyhgbRyCOH/PHvVPomAMBPlwT8u4Zx5CCMwftTl1w+5mskAYVd7Ofc5M5wf6UusAWWlcplbYtoQS1qA1xuewnn/euo6LcXwrWnG5R5W8rg8jywf5TVe1x1AfZvuQAG2yQO87QMSfT70LbuNd3BrZeY8NUbzMRERukkzyDTzGTG8Fp0+9c3MGtHxL7EC7aKsphSAJJzwf+5qbqNCRbt2b+3JEIoG9iWhTCyLY8xls89q5qrjaSBaVbt8KBwFt2t2SApbzMfrx6SZhdA6ixuL4iuXFxWuXDEEqwkTI98elWUz9CNltc0DANbU2w1tmVLYWLcqYBIyW4nPf6U3f1d7xfFW3edUAAQOFVuxIWCW5Jkn8uapdDqfEVPmXUEGbhSY3EsZzwZ5IjPfs9Yu2dPdS3te5fUQD5iF3cgei8/T37SvLrBq+zU3Ls3IBIY7TiJH7u+MDiZYf898zce1eG26bwKNsFwopvM/MYXtmf9I9ZVe191HLHaCJLHkkHYVVVnntGcx6kmRpepMpDw5W4DvQgBgwZ3cwW3GAQoEZBBxT1IIdHwYuPCvDbtzuAJZp9REY+v0qm/8A8LfIaXtrnAmcGJPtiaudLYtFfEAa3ZtSUthNhDYJIIMtPECZml27CG1atW9MP2Z2bdbcEMDyrAFvUVyqUnlFPJ4GB0DTWbiFFcNaM5I/eErPDA7v9PB+lWDsF0u/w23u4t2rKAYRHW4xUk+YeUAkwJAEUzpb9xQUuFEUDCKZ2IvJJ5JI8oxlmHvTty+2qR3DBDb8jCzE20kOpEziPI0D8MiK7JeZ8iLzkdCBmW4zPbMZs7xtE87gMT7z2FUupurFqzaN42i+byMWySZUvkxuwTj9KZvXz+07Tatu20gOQ24gLjcxwd3eBFM2GZLgTebRbzbB5lOThW2gJweRwRXPj2OXAvs4uAMV9SMEnJVZ7IsDA5bdPpTvVdWruzIPDLqpYk+R2dQ5kx+7bMhsqYgxzWd0KMhBu7y6ZB8TykH+IL7zAgkk4BmKc1Z8NiVu7y1q1ttthWHhJMLG4mFJj37V0+Xxy1oX2VvWLAsz87KzHcjNDK4wdwnzCIkHHBkA1O6ZqwZh2N0oALbyowOw7gkciuCL9gO+WtkWyw5KQdnOZUjbPcGq2zpwNrW/NDkhD5QIHoc4+wpKqcYNwywv22dQxUrdVNg2t+K3kZ97boMjsajLeYuA67riLOGP1zwDP2+9J1T3Db8MnzMS5PBkiCs+6wJ7bcVE1GrDKLaxEDLE4I7Z5+5reTo2UP61otwtvYGMmDJVp7ATVh0N92s0haJL28GZB3px271U2mAhfxKCJG6BP6fnVj8M3WbVWJBMX7fmiB861JV0hvH6Pe4opDP9KK6yJ5N/aNeH7a6btrFFiPpWTuX2UhJVuyqZLMfc/hxWk/tOuRrmBEjah+aIxzWcGtb+6Ugo3mIMHI7iQSvbivMv+2exx74pCzpADwLYwVG8kkx+LP8AU0i6FRioViX+baRzMysHGPYGizdu2yxnzPAgNyMnIPalXV3HEW1AAY5BzwCSB6HvTcbeSfJwy030IMNEM0qMKzEA57kZNWfT9RcsHekeKbTKm6PxES/EwIwW57TmqzT3DMsqOyAlB3kDG4fwzme8RFJZXfY7ky5O4g5PlLST244/pFdiwkcP62+ideAIKkIxJ3XQztg8kgn3n0p3QWlZi6STLR5jEBG5nJhRyfSoKOpLEqpULG4mZ4MfSrLoR/dajUbkLJaZVtrMAOQm8zAAAJz3mp8TbYrWERvDBdA6MHVT5ZI8QDIypHmB/mfWpl7dbtO0BmeTccNEeyHPbAHFVsAxaZcL5txaCAce/p7/AGp2xYTeFYkgNvCqDtHpuYzPAwT6U9veBUiya3bNu1bZQtwudoJJCyo2RGCIWW3DkYpoWVvO5NoteVgLjF2QLA5Gwz+U4z3pm/cV23sGAmAwPI/LmT7/AGIy/aFqFvFn2gLBO4E7cS3c81nJlGok6W1aAcoh1Fu60EM3AEY/eGWE9/cZqTd1KrfBvILYtpFrzEqBkSYG0MRjn/muvjxhvPhrElcsdyDvtUrH3B5FSL7BrTPZ8ili7+IjEtAyQrGV4EH29qg9jCrJVA95gpFy5/41Pn2hGUkGS395P+kHtRdvrauI1kvadBuhVAQgwYeRGYjvzSl6wFQJcXZavHccea2dqKjDaYB8oYqfwkTJxUbU6jybboa+CRnwonuJUsePr37cVa9YaFQ11jWlUYKWNvcWUowWEYBkX1OGj7Ui95rajaWPllN5BGXkTI3YIqLq7KN52UBUhSCYwdzBSozK5wBEACcZXqVQwVAdgBtDLtKmSflBaRnG0ngTFO4+Lf2CeWSTcKu0qTMsHPyqAMz7gY9TCgDvTF3WgwVw3lVCwG4Iu1e/rz7SfSjS32YlGyTbuefG2TbYrHvMVC1N0OxgFW4LwuRzEzMZip034rPs1YyStLf3XLhaRKEICQZbysOO2O+Mgd6i3WO5iFYzGQ49xwTgjNd/Z4WUABCnJ7eZsfyrnmIDGFXuPxMRyAPUnHNFtKdlIiqehv8Aa+FEzxDcngn6HvP1pq5Ici4SAMqDADHsOMn61OuPlT4eP4doJB7ZnArkt4gBMqxwWgKpJ/EYkAeuak/yG1jB1T+JM7pjFuzI8u8cNuaM5+WPvzHarP4caNXZJlS1635SwI+dcqBxUDWCPEDOLi4H7uSuciCVUz9qe+H2U6vSkCSb1qSTxDqPz+1RWc7LuZUNr6PoGiu0V6h4uTxT+1RV/bnLD5kUAx7dqzl2y1g7bhj5SuOxAI+x9PrXoH9orB9QqEsNgFwkj93ETkjIPlKj3bgzWd6t0NDcNwahVd9u21cOdxAwxBJGByf+a83kXyZ6fDyJSkZ29czuICsTI2LgD0jt9KkJqbgJAYlQZIErkiBGYP8AT0pPUOk3bP8AfKSDneDKD0hhx96jLcDrDbSewz9Pc/ekmnPR04lkoNc3iAqkqY78Hvj/ABUae3GAd7LiGJ2ieY9cH9aRuKRLW2gwW3eUjmFZSJ/nTrLcYMEEhVliD5lGcgckCBmCc5pndMxKVtglxDvUFwoHyhOOJggTJqboUNuxfUEBjZlQDHy3EMeu4+bj0P2gbtp3qILECW+aIGTGDkHPpFcu6ryMWzLnaPYYB45g9/VgImqcLxWWyXNKc9bE2rYZiCodewxg/wAI4meQOT6E0JqfxfvBON0iF4gDtHv6E1M0r7mcNcAWBttqA0iCCH8wI7evNM3tLJYuItquFHcx/wC+1PXKm99kH+N/iMC2Qm47wyxndIbPMeuf5VZJdb5RfyIJ3AE7fQHA71W3bTwltQcgEgkAxJgCeftTqW/nQiBOCRx+fPFO3NT2czipe0Tr+rDwrIwuHDBDLKs/T5T7UvQ6nkQ8KP7liCpYNJLkZ4zA54wOYdq++14BZuzeXP0/5p1vmthtzOASWxieQYxHaKSH4vIPok3P3lkSzDBLbYlp5BBHfPoZqF4iqpBXbaYZDE7yfQKDik22ZmMFgqtESDu4wcY/9117LwbzWwTlR5xOIPBM9xxTUnVMEngW9tQsIvlidvY8rmcfj71B0SPscRkD5iCZjjnEYjFL1e5lV9wYEwVCyASDMwZ+3+1SE1TCQBhcbAsGCO53GPSciirfimn0X4+DeKDSb0KkguxJbgkY9T27macW0sLKyyjEk8gD8uRg/rXLQUFkG7gTMx+frUW46kbQAFGCWBkHtE8+aK53zOl8jrngmHlHdaWNswgEmW8xb8oHvNAuguuQxBMyJIPM7u3fFJsbZAiSJO/bAE/pxTOnthjtYmJ+fIA5PC5PPal8m58R3KT8kKd9+H3TJjEL7TH865b8uxCSCMEiNpnOS3b3ot6dg0WpcnEQxJieAM8Z4qb0r4fvXz5LZChoN5+FPJBmDieAKxJsKtJbZWQd24Z9Nzd/XkzVt8LAvrLEKSy3kJgHCh1Jn7Zmp9n4etZ8S7vZXAm2AZXBZkGdxCniMQcGK1vQhbW/bWwWNsfMScE712wIAkDdwO45mmmKzsjfKsYk9Aa5B5H/ANv+KKdAor0zyzzP+0Yr4x3kqqqGDKm4swiE9hkGfviKo+haU3iRdtEWDDIkqUkAJ5s72MCP4cGrz428P9oveNZa8m1GlSwZBtj1AHBIM+s8VR6XrSKjFReMXdqL84K+XymOGHmIY8+WTzXn8q2zr430TNO14jwxdh9zMRcTCgGAsnDqRny8HPGKp+p9FUQyubniOVVrYQBWgkA/hGf0nvBq36jqbdkEulp7d0mUuYIYjkNBg+vEHI5qf0bRb7RtB1t7CoBUQGMAndAEAyIIzz9KRTnoo7x2Y7S9DvO/h+WJI8R/KpI5iVngGIHam/iHpI09xV8VGYiSVkRwIIJ7/lAFanp5uP4n7QzpcCDy3gptiRAcD5Wgjn9c1W3el2rz+DtBcfNqVt7VzuOBGwgQFzJJYZxS6WvZRcjeMvRm4dlYs6qsiRuG7OBA/EpJAJyR9K74w/xQDt2Rg85+nefcVM6j0Y27hUOLnhxuG0ggEgSUAJgSMrPAqvGoYofOWALEAdpIBIB9YHPtRnRZPIq3fKnbO0n8RgkT2P8AufSpOsvAgboUqcbpyPWAaTYFuGD7t0AoQFYlszvlgfTI4zSbmcMxE5G3ER2J4OfWi35bGmWk0OWywuBnPibRnygFZyIHzEkHtUi+63RlCSuVVm2yT9/51ASWUskr2gNEx3JH5elPAlgvlDOfxL5ioGNxPtWG+sMddH3M27cxIJtiJBbJk/17zSbaDc8XUEjnJIj3JjGafuXG/AMtE3AAfzpgtDbllg3l2tgbgeYPbHAFb50Tf4/HnOBNjUNaR9yksSzTgiI5JBjtU6zrJtAFlcl2by4dZURBBgjBwwM7Txg1G1RIYEGZwVZjt+y+tMIomRb8PacDygtzVOPmw9mXwrpMVfueJB2M2OxgE9579vypvU2AWDQxPLEOPLxj6DtRdZ2AAG2TmCJ/lTblZckegkmJI/rU3Ty8FXP2OG+J3b2jgDkE8cfrNNlyk7juB7n17CO3/FIViIMc/hBwBjPGa1On+GLACPe1q5AZralcSONxJyJ5A9a2YddC3yTC2ZrQaG5cLC1auE8sVkxJ9AMSaf6fp2Dl3tCIMi4GZYGJKqCcH2ya0HQOnC2WZg5dwNii5tUgnyliCNvfBzBMA5q16p4SIU8dfFCxbVFUbcYy0kQc7iRTTHtHPfN6K3o/Q1toX1Ba23CXRcA+YRKxkH/N+VX/AETp2newHdt1syAodgGAJWbpBAdoXvgcZqps70UeJdF60xColwfvDxLjBlRyC0fLM8Gq+1oN7eCrXLkPKAXNoAy5KqALeyTn+R4O8bc10T5H5I1XWOp2vDS1b2Da6+GqxgzGAP8ADI+k1E0SXw/jsu6zbueI1xSoMLiApglVUEnmTEcRTj6G3b2+OwZj8tm0IBPoWwzD1+VecUxp9feuhlUFrRK2nuAqttA7BdlhYlyAYn6fSruHVeVIj5YWEz00miuBQMUV04RAwvxF1EWNc5b5GtKrGMYz5u0QTn3NVo1WlLbDbW3uRirpeIGBggAgZ7c1Y9ctWn114XlaAlsi8rMDbkEZUCNsiS3uJwMZXq/TzZDBbu60x8rqylGnO0nIV/UYBBx6Dmp4zlF5SY50HV2rRcm0GRiu9mWYMQfm+ZcTIPM1K69dsL4baa2TcDEOLLGduxjBgxIIEL6TGKRY6npDZZDbJdgQCcux4G24JBz6QIn2pPRbWmRTavWgpZj51kLBECGHymPX37Uk6Xjkb/ZJ6WtjUbvFd33wqsWkbdqkrEbSQ0mOZz7058TaVbdgK83bRICFJFxWAJUbVEHiJEckwOaeXogKraW7a2EEoCpBgRmQTkSM9/auarpV2ybe9yU3eQq24BoMBtyg8T3rKn4/Kf8A02X8tMav6wC1bK6pfFcqAAqgCT55DHdKieSPMv2qs6p07TG74bBbTEeW5uSGY8TamZMn8u1TNBZ0d4+HeEam2cvJ3E/xDcCrDIwRH6U11VVt6lB4tk3B5tzKQDOAD2V4HY5jtEUlxpNDTW8ezN6Torm7sKF2VZZAWUgR8pubY98e4qBrFuKTbdSrE4BBgDsJOT9a2GqIS5cuRpPAu7ZuuSWDAGCMjP0I47d0/swXdYJsm21uVuu5LBoAEqWkbhnyiPrU3/otFtdmZ1ly0dnh2ltMF2nzlgx7mCMGmdFdUL2BGZGII4g9jiauX+H0Zlt6a7buOBuuDcCFIg4PPfvUDTdFv3br2xak2+UMLknBJJyMdvUVm2WVQloQknzqSCSSd2cEyccSa425yW2qP4d3IHuM96k9X6NeshPHVAzhikMSPKVndBx8w/Wq+/8Ah3lYHIz9ooctdlFSaymKvMsQCoUHIgyD7UhWnIksRi4Rj3wDSQGuKzKp9ZCkwB3NaHp3wuu6NTd2B7ZdipG45AGWEZBJMDEUSssSuTHZQgbmAAdrhkFRwR2hRkz9a03wzYfSlwwsi5cUBLdyTcUZ4RQxM+nPlp3UpZteGNHYuKcn9o2FmIwCAWgEGZnA9Pa11Ole4x8B7m8AA3FtBiCoM/vSQqNByAw4p1OK0c1cnlJXaWy2oG5WPjKIum5bw88qCDNuBjapxP0NP6hha0e+2baz8tlFIgsYIdy8yMzABEHJjL+gtXvGZDcJd3gi4q+Qi2rFjtYyNoELPcZFTL/RNKt7xrpa5cQZZgioZBnCgE8cEn6mniG2yV1pIzVrRb7e9iUjAuswuKqiN0zJc7phTxI5g1J8C5vVLtu2pOEthBvKmAIdT5DuIJIAjYfeGH1IfUlrc27X/jQW0VTGCw3kKX9DEx96c0t4i/CHa12B491GYxtMlX3RMfhjnHArElnGdm7xklX+kLYS6Lt1r11lMgEwikH5n+e5AkgYB5gc0zp9QECmy6EW7cE+7ASBGSJAI9ZPpWp0HSLCKGcuxB/8nlVjzPhnMEnhiTiTVN8U3HL23uOGHywq7VUAq4iWLT5WzP5VWuNrfROaXQ7034VuXmY6q9tEAvbV5eDwHIgIPUZ+0Vf9UhLaWLSKlpWQifZ1gW/MDvmPN2NUrahHX93bC2jJ33gUQA8bbUgvj8R55k8Uq5bQG026XN+wTcaNzDxkMf4V/wAIxx71aUsEn2ejUURRViZ5p8V61rWt1LJc2sLNshYB3QHPf3xIqztdctBRujY3ePL9zwJnvWl6z8P2NSP3ttSYw8eYfQ/0rBdU+Br+m3NpWNy3nyBirifQfK4zwRUXmWUTTRoeuXUuaS58uELK2MEZEH6j71mulazRi037XZO1rhHjNbYpwBG8fLBBk4E1Ra3WIbDgoUvoASsbYYQCdow3fsa03Stepsi0q8KBtuAx7yczPJ5pcJ2OtSSD8KIrDwdQhQ+YWbsMD7q0yPrHfM1U9T1KJb8MoyXA43ISd8AGck/LEgEY4inLG60f3bCysyLN23vsKwOSjjKA8+gzirD4tutcXTI4TxXYrgkrLQmCYYjzeg/Wiv5wZP8ARC0XQH2ALatERObpLesbiszn+LHrUSbll3lBba38u7OwEchBIdjPzbiP1qWem6q0fDV0vAyvhvvQtAJi25XacAnLCofWbqNaNvU2tRZcKRbZi53EgwhczOfwn7VN8eF8Sit52M9O0y2Llx7mlNzew8N7gMhjJOLgVF3Ek4M4iOKB1caYuVdHdm3vaUSwJAkAgYEDEjn7VLs9PuXtKGXU3XDqD4EqMcwHwSw58xORGKg6awd1225badqk3FG/sxUEwSSYMmWjg0lNy0bKTLfU9csPaa4bBd2UwRaaZIwS0djmc+tMXNHce6LiEkMqgXN8FIGfJiRPIaeTxFR+kLaSLTi8A0q1wXfJujAwcT2GO1XS/DFrw1WxduLtbfsZgVY5wzBd0Zjk1rm7+SwZmZ0zP9b0ramWu6iyiWV8rKxzuIneCPKJUDEzVZpOmNvawWW47kFLYBCM34SbsYQLJwwmeCauNOlpL20+Pb2AblcjwxkwmTkTMYjy4OKf1V8qq6aLdoLsZ7wMEqrggrgMbhKzjg9x3nK8r2VdNTiR+/8ADb6awxS8LYCszW0BkmMw5MxERiMetVnWbSFUbVoVbCK4ZjCiCTCg+aB6flUi2pdxa8a5FwwgvXM7QpJLAgsJjAEH1InDd7QC29wXL4ugFXc3ASmQwC7ZjAIb1kCttLTQs56ZL0ZUtZuXXY23kFGOGUKxtlh2aAJAqwf4gZ2FnSIGhRCrgegA7AckkkAYzS+g9Ft37e66260phVXEkZJJ5UZgAEQMT6TdF1C1b3C02nS0p85UsT93JieO5/lV+KXglbTZn1S4SS29dR4klVA3BtgTaAZB8kZ+/FSW+HbjNtbYzwGcgiRJP4yY3eXssflXLXUV0+sd7pa4TbL2yqkuWZoICr6LADYABPGaVf681pGueFb06k4RvnYnu20EAwZgST6isnj/AMma7+hj4h0y2igEgbd7o1xmGGEebnieO+AO1M2mu6a7Za4mzdv2qWJhTA7kmRI5zBPHav1HWzfdDI8ROI+ZiXQjyAnaJEczmrPqej1BuWbmtRPCd0twpkje4EOOQSdowSMcg0uF5PBuWlhjloXtU7FFR3A2yf7q0JJMkjLZmBnAGAKi/E/TvBRFfUNe1LFht2qFClWk7QNwzGSe9X3XeovatldO1qyoEIAuSfYBYA+gasTrtOi48V7upZpuXJP3kcDsAD9qryNqRI7LQxcC3HYGQDCrHoRuYkmB6CB61Gu3l1N62gkhnVN0wq7mAJUfiYTI9O1T+jfBeovhd5KWhEbsSP8AKMt/qgexr0Dovwtp9PBVdzj8bZP2HC/YCsl1SWEZWEXJPvXK6UorpIi65FKooAqOt/D2n1Qi9aVj2aPMPv8A0rE9R+ENTp86d/Gtji23zAegP/fpXpkURSOExlWDx231NmlD+7bIa3cWQR7iRj79+KYsXnGs05ZZC9yZUQGko5ziZ2nuAAfT1PrXw/Y1SxetgkcMMMPcNyKw/VPgu/YbdaJ1NoAjwyB4gB+uHj8/SkpMeaRf6m/vSAJMgwXZeDOGXIPuKdXqqbCmoTYvB3S9sj1Lxt9swcGsV0++FYm2xTI3WivB9NpgofUe3FXFvw2JJXJ5yf8AeKYXokav4PQLcuWL11XgsqqwgmJAJAlh7kk5rJaDRPqldwr7EibZYbiSs74yzHkYPbvmtba1lvToEs7LSrL7NuGUSW2nie/J9xmst0K/ZV2uai14fjuSupmNpJ+UMPlG4EyeSeKjyQm0isU0jTdH0mg1OnKrZUXAPMqkLcJXEhgcyfU4PMGuXenuMaW6WuASbF9fOQIkoZUNyAcke44L/UtFpLpTx1G4xF3zLJ4E3Vgbo4kz6U4NHqtOQdNc8a3/APBfck/6bmSPvP3qiWNCZM11XVMh3amxcuHA/uSFXZMCXJG4lzBB+npSbep8TZp7WmNy/KeK+CRsYMWZ2MoSc54kgVttV1Tdpma4Ba8yK8upABdQTuGAIJ549Kj6/qd+7IslkXPnS0xZh22tdCov18/f0pFx4b2N550UXX+irbRWvFH1DYt2UthiYiQGPmIH8YAjmOAaW/prloPcuadrdvhbV17YDkkGUSSS8gYP6YrSaW22muMz3bQu3FG57rF3AB7gFSfouxRnkiTR9a+J0CXFXzvdBDXAklp4VcwiieCxIk4maSuKEtjTVZOaY23DteG1QAPDLQvEksAQG7f9NW2j0y3UD3I0+mtmFZxtLdvICQEHbeQfYZmmvhdrP7xtiNqgAV3r8qgAA7o/iYzGc0vWG4W3Xdl9wJ3uo2L/AIbVvd8x7sx79+Kpxfwhb/ojX9ja22miS2q3LWxbpDAMV3OXnb+8A8oJnJaJq6fpGksWwNXcFxyJLXLjLuPfYgbAk8CTFU+n6q51Nq6bLLbKvbS4SOYDHaASCPIBPEzmQab1fVLVpm2hjcb5iJL5yAWORzhZGOKZNLsVkPU66xbv2Hs2Vt6dLnzCZMkeZsfLIHJxzAqZ8adaLoi2zL+IjKMH5TIMTmldN+EtRqiHdPBtyDNyTcYZ5kz9sVuOg/Cun0ubdsF+7sBun8oH2ApUntIZ0kYHonwhrdSd9+41tW9cGPQAQRP2+9b/AKH8K6fTfIgLD8bZP27D7VexXapPGl2Tq2xO2ugV2iqCBRRRQAUUUUAFFFFAHKGrtFAFR1j4fs6n51h+1xcOPv3HsZHtWL6x8H6i2N1sJqFHb5X+wJg16XSSKVo1PB4nqmZ0NtcmfNavFpHpHDK0xyaZ6TqXVGUh2RWKvO10bgklD5pzyuJHBzXr/WegWNSP3tsE8BxIcfRhkfTisPrfgy/ppOmIvWpJKExcE8weH+8H3qVS08lFSwRtDqitudMEu2v/AIpiDmQpbj/K0R6jir7xrjQUubDHyFVZf9UCfaQ1Y1LgLnbutXl+ZSIJ/wA6H5h7/rU+31vZAuqV/wAYyn3PK/cfenWDGi/17qtlrzWlF1YfyAsTtYP2Wc7YJIxPbNK611a1IV70W8SELbiZwGZflXvyCZ5qm/am8J1E3bTIwVlI3AEEZkjcPeZjtSb2pQC0y27YOwHe8KqyJIEZLfQfU+owI+tHjXCum8YWzg+VrdoRySYD3T7SBj3NF3o1mzbJAa4/8TQe5JhWIRR9P1NRtf1Q7pH71/w7FPhp7n+Juw9o4yahtp98vqDO6PKCceg9voD371N/WBl9kj4c/aGXw7CoTCs7uY2yAPMRljgnaPTtzWmu2tNprYOoPj3P4mEyx7JbX19BJ+tR/h/oGrdGRI09hmkO0+IZidqnI+rflxWw6L8L6fTQUTdc/wDkfLfYnj7c1sS0sGVSbMrd6LqdeU3J+z2Eym7DmREhR8uMfetT0P4W0+mgom5+9x8t/wAfarsLSqdcaWxPJ9HAK7RRVBQooooAKKKKACiiigAooooAKKKKACiiigAooooAK5FdooAqus9BsakfvUBYfK4w6/Rhn7cVies/Buot5tMbyDsDtuD/APl/0+lelUEUrlM1Vg8Ss9RZd1thuYSCMBx/mQgQRPb9Ke/a02WixEhRtk+qgYHc/bua9T6z0CzqQPFXI4dSVYc/iGYzxxUXoHwlp9LBRN1yI8V4L/Y8KPZQKXxY3kjBaLoet1B8lvwbc4a4I+8HP2j71sfhz4Ltadhccm9fj+8fhf8AInCfqa1UV2mSFb9HAK7RRTGBRRRQAUUUUAFFFFABRRRQAUUUUAf/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4" descr="data:image/jpeg;base64,/9j/4AAQSkZJRgABAQAAAQABAAD/2wCEAAkGBxQTEhUUExQWFhQXGB0bGBUYGRwgHBweHRwbHB8gGxodHSggGx4lHRsfIjIhJSksLi4uGx8zODMsNygtLi0BCgoKDg0OGxAQGiwkHyQsLCwsLCwsLCwsLCwsLCwsLCwsLCwsLCwsLCwsLCwsLCwsLCwsLCwsLCwsLCwsLCwsLP/AABEIAO8A0wMBIgACEQEDEQH/xAAcAAABBQEBAQAAAAAAAAAAAAAAAgMEBQYBBwj/xAA+EAACAQMDAgQEAwUIAgIDAQABAhEAAyEEEjEFQRMiUWEGMnGBQpGhFCNSscEHM2JygtHh8EPxU5IVosIW/8QAGQEAAwEBAQAAAAAAAAAAAAAAAAIDAQQF/8QAJhEAAwACAgICAwACAwAAAAAAAAECESEDMRJBIlEEEzJSYRRCgf/aAAwDAQACEQMRAD8A9xooooAKKKKACiiigAooooAKKKKACiiigAoork0AdpLCaN1E0AVeq1BVvMCEAmeSfbFPWNVuXPcT9Kc6nZLW2Cna0GD6RVHausG2swZ2MkjAA7AVJvDGW0XKXJk1B1OtBuKhMKGgkd2A3R/lUCSfcUzr9ZsTy8nC/U9z7AeY+wqi6dqBe1NpFE2/Nk8kCGYn3Zomsd7wakbG1eL/AC8evb/mpVu16maUiwIGKXVUIcArtFFaAUUUUAFFFFABRRRQAUUUUAFFFFABRRXDQATRNR7iuMqZ9j/vVZ814EOyMuWtdm+hqbrAF2DXap9F1Nzue8q2bYIC7mgn3JMDOMVMXX23VilxWjurAgH6inTQElrgFIvMYMc+3/o1Wte3QI8xyqsY7YPBI/LmrO0MAHNYnkCku9QZsKQrLMqZyeASSoJAyYA7VLs9RAMHsMTyRwWPoJwJ57Tg011rSMRvQeZciD+Y+4xVNevsyptVgZlU2mQeYJnagAzuMkAkCDSeTTwS8sPBpOo6kLbJ9cD71mtBdkvcPc7V+1P9c1oNu2Q25VkFhwccgeh2tmqrT3Yt2x/hk/1pOR7Onj3OTnWtftLmJKJ5R/juEoB+QP2apfwfYH7U0cWLISf8TwzH74/Wsjr9buujshvL9word/ANg+G9083GJ/XA+ywPtRDyzaWDVCu1yiugkdooooAKKKKACiiigAoopO6gBVFIa5FG6gBRNcmqD4n111BaFh0S4bimLgIR1nzIbgUhGI4nOOKh6nr12xebxVi2SNuV+XPGe7Ec5xxWZQlcik1gNJe4BzWf1PxlpUjzlz6ICf1MCoL/ABjpm/E4zwU/nzn3pXaXs3zX2aoXgeD2B+xmP5VSdQ6PcuMWFxdwyjRDSOzdiPfmoQ6/aZdy7gfVQDxuiRPAkkA9z3qt1vxXddfDsrsMZYxuAmAFHAMCZMwAanXJL7MdIsNfZNxVuXtjOP8AxuwCKwwZE5z+ftSLfUGAKXbtkggwgKhRkYwZiJGODWN6tqh4pe3hmHn3Zz6+bia7otS7tubIAjHrwOM1H9m9E/2G1PxJYsIXa4HciBbRtx+/vnk1luq/H964l+3btFS23wypyoMBsgZJ+xEn0qFqenyS124lueFO5m+6iSPvmqjU6Yh5S79wB/UA0ftYlXXo0mt+NtRd1CA2jbsJ86EZuGD+JlPlkg4HY54qRZ+IrS7g6Ntb8PkYD7ekSIisu7sYliSO5NJuEkESaz9lCOqNC3VrTWb67juJ3IIbJiO/GMSfpgUjqGrhEQYLIB9B3P5fzqjsIDAJgfiPoBzTV/W73Ldj5VHoo/3qaryZ6XDPjGxVy/D2ycRd/Qqtex/ClwHS2yP8U/8A2NeI9Qubp7AMpn9K1fRvi+/YtC2i2yJmWDE5j0YVXi5EnsOV4WT1W/qFUZPJgfXsKjX+r20UMzROAsSxPoFGSZxWBHxzdIbxLVslhErI+mCSDHPar/4f6zYZizEC85/EVmMeUGYABwF5MTGa6VypnMuRN6NDpupBiso6bsDeAsmCYgmZgExFTQawGo1p1XWbNtP7nSKzufV3VlA+0j/9q3YuDHuY+4n/AGNMqyNLyO0U2bomO/pSg1MMKooooAbd4GTHuay/xP8AEti0F/eXi4OP2faxH+ZWO0j6g1hf7TNdcXXsouNtCJCbjtyM+WYz9Kzy9a7FBn0MfzBrlv8AIw2kbUXjKNT8RfGN28VFsvbtXLbW3DgDzGCrQJK8Ec/i+ld1vxXqt1kWgES0phRmTt2gMW5gGs3oNcHYKxxGNwGT2yMCIqdq7rW5dhvtqu70gegPdiTOewqf7W/Zy0rT2SNX1PWXAN2rugx5gu0A98CAMe1RLN7dBZi5ESWOT7/T09qsbmnAA8wn0PP/AHFRrvTgTIAkkEn6Y++P51nk/YjT9jd5txmo+pYqu4LOQI9iYmpNrphVyQ3kI+XOPoOIqadG8NtO0gZBGCDyCPTg1jFmcLRF6dqwDK5WSO9WWpsH507Z7f0/2FQLOjCkgGT6enoAOwprUWbqZViVLKNpk4LeYkn2ge1YP0PXtSrNuZJ9t0fy7zTYuBW3JIxj/Cfr3pm4rM+1CygEgsIMEdiD2PINTLelPfJoM2QyCcnmpbdOIZRuBRoIccR3+hHpT40m2CwwcjtNOAJkv5VXO0HB+pPA9TQbggX7ILEop2Tjn+dVms1IXyz9asviG/dA2WSSTG0A+Ug914H5gVVaL4dY5usQT+EZP3NDRfimV8qIV/XTjhe/v/xSLTk+btIA+/8A39atNP0IC++5f3aABZzuJAJP2qL1YjevgqNrk7Qo/EpKsPeDOfSKXrSOiOZW39CdQs/RjANS10Oot3rlkLva0oLlcgAgMDuOBg8fWrnQ9MQW03AC4pBYfhcD+TAfY+3fnVbb3i3mKKzMSFwJPqe/1/8AQbRJ822mVFnWo2CYbuDTiyoLXPyHYdvrVcvw2QC0lx2E7Z+5JiuLY1HhuNn7uO7zgZMGOcfSjRKuOcZgserdT8PURaDC4+0kqYzED+U1r+kfGlxFUXl3ncSSCATAI+nofsayNzqSC4qFG3mIJAxPuc1Lu3UHeT7UK/HoWFb6NtZ+K7Tm63ieDdcgA3BIRFUEkdidxYAdyRiK0vQT+6BHiQchrj7nb3OTtnnaOPQcV4pqtZLKAk559Km/DfULn7VZAYhfGtqYc5lxgieDnBp1+VvB1Rw3jNHuM0UkoPQflXK7hTA/HPRLFy69y6xQ7R5wcQAAMfesNr/hpkt+Mro9qJ3nyGPfd/vW3+N2trqp/d+O6qlsXCdp/wBI555/UVUay9tLANuvMql7UFxt48icDPpJxXBySnTLTTSMFcYCJnPEDt2NL3suVZgO6jv9q3raIXbKeLbUoqbgqIyXN8nhZGIJlSMnNVDfCodVbTsxMHct07Tz3SJXj35qThrobKfZF0XXpgXkBHqBkH+VW1jrFhjG7bP8QgfnVZ1b4Wv2iSoFy0BJYcjvkT/KaoyfLK5nI7YpfKl2K+GKN7dtMRNva39foQaE1m5NzAqyqVYHnH88D8qxmh1ly0dyMVPp2/Krux10XCovKFyJZeDzyPTJ4oVpkq4Gui30dkETyTkn1J5j2HY1OTSmCv3H/f6U5pLFtibi3N+4QMiAB2UACB/sM07q/IVzGSc+gE49adMjUkQ6cKIjJ5Pp/wB/So2rRlAIXcPQROf51a6Ib7at/EJqDrdY9q8AVPh7J3AEkuXAVF9SRJ9gPStEaRy7bJOefSePakjTe1TNf04vtKnIZST7TmlXrqLcVD8zKzDHZYn+YrQS+zO9TtXLdwXQN9oAhlHzD3E8gY49KkjUeLba4pVREKT2/wAw7Glv1+z+z27rKT40hLYElsxx9v1FTv8A8CkELuVTzb5TI/hPymf4YyKMm9lFf6dda4HTUEEJC25IBxy0HKxmIzipPROlLaXYvmZSYaMjcQSAfTjPOKt16BZF0XvDHiARuz6RxMcVDva7T2GctdBZjOwZj6xWNoaFWMIUbbA4U/pUXWIzkbxDdiYiP6jHeodz4sEeW1n3b/aqbqXVnvfNAA7DgfrzS+f0UX49M0V7VWrS5UED8ZaCf8qjmqY9aUIUVGgL87QBJGao71w5C5MZH2P9cVfJ8KkqpsOZbL2LqxdUYkooP70fTPGJxW/rullFlEToqrd4kAsAD9Z/Wm790EDzlfcf1p6xoVVvMX27SsMgClzMIwbgEx/xzVvqOnOlouGW1cZAH0/l8OBhjAndIE4znMmt/wCMv+zHXJjoiaLRNc2wUUN8pZgN3+UTJ+wrT9A+HUt37bMdzeIhECBIYQff/is/o9CHsjelu0gljesMZEEHgqSPQ5mrn4RVvFtN+0G4niKNkYB3D+LzSPf1pp4YTyhats9YKf8AcUUuu16BE8++NLoW+5KliFEADzZHb0rN6O+ipK3GUowZ1cguB2Qk/KDj3q4+Nt37bIcgBVlIEGR75/Ws34guPtdWtjkiVAuezDkiuO/6KSS+hawy1zYNztLzcMoufmDHAkYCxPNSNPaDW9RttoQ7Ya3cg3Mnlj8p9uMmq2zqh4btYRLcEAOxEPtMQx54ECT6Yp97xtONhQTlbCeXcYzJj78cCkNLPVagEWlupdtbRLMHG1AMeZwSG4Hv/Km+s2RdRlBt3VeHG5tgtpAAIKwxBYHM+vpXBqSqMYa9uILW9ynZImI4AEf1qI12yqi46m9cdtq2mdTt3YKjO0LHaO80NZBDWu6AuybRS00jw1e4CtxeSVPIPsZqg6ppbttzagbhElTIWRP8iK2l3czlP3G0WwyI4BNtxAmB+H3HFN6a4Lm3dda4ibme6rhVmAPDYY3LHqYz6Ulca9DK2YKxb8wHiEkdhP8AOrix1C4seYsB+FsrkRwZ7Vav0S0wN1U8A7SXtKym2uJDMwGJGYEz+tGq+HrrJbNqygA+ZmbbcbHzEdgSeDn2FZ+msZGdy9NF/wDDnxDauAWmAtkCFz5THv2P1iru704XGLbztK7SoP6hhlW7Eg968q8JyCUts0NtMDIMbo7njNLsah1ghmRvQHIikVUu0I+GX0etWtIFAVRAAgD09qrutIEKXfCuXCu4AoFMBhmQWBIwMDmPaq3p/wAdW9gF1HLjDFNpB/NhBPpWN+Ifiq9qSVJ2W5wi4n03HvTea9Cfpb0zXdL02lm1dc20NpSttCQNgPPl3GDk55qD1f43XzLYTPAuNx9QP6mvPmvAHn/j3/OtJ8I9DGovr4wK2AjXGY4BVdowfSWGfSad8dtpGzxxJXXOpXTzdczz5jUU3QI96vdJ8O2tRefwbwW0WJ2SxuKnC8iATzB4mM1baPS6a0l1rCnUMsK5BkgGQdhA+aOwjtxSPi3hsr5r0Z7oXTjfubXFxEhobbjcFLKCTiDBHc5X1rQ9I0l2yvgXAtyzeSdkeRiRJBf5kYACGGBmcxU/pguLftWbaO1sXkO+4xZyAQW25kACRBnvkYFVGtt3LSXPEvfu2uuuwCIAZhCEbYwp8ojE5rs4pUzlEqpsnf8A4dEVnsKUULsLbQxQTu/epzux/eDcO+AahavqBt23QhrtlAV8XbDI235swCsn5lOINNJr2NgahiCqusqpYMqruUebneN5+uM13W2m37QrKqAMLlslQwnzB0WFb3I80E/NxVNaaEFXtfaulXut4j5YEh5BBJxcQen4XDdsDFOrrEeLi7/EghS9tN20TPmEGMTBQEjsRkVlnTOl5lt3Ftkkl7QUm3txBGAMjPAmRSbpuNcJQgXAwLOEZSdvADEkKcTWVW9mpCt7N5tULhTcNqDaFzMkgRIHM55HJmrz4ZvgXrVtVIRbibWncCN69+30rPNqU8VmNtT23FSJPEDBAb1Awc/SpHw9f2aywi2/BRr1v5s7juGBkgfp9Kxp6YHutdpNFWFPIf7SROubyAlUUh2+UYHpmqFtUBLMq+IgHnYQpJ9DGfTFXv8AadbY6x8KU2puB5gDMD6Vkrl/dCmUQiFlSCD9T2gxXHbXkyy46STwTzfLbBsQruBa2uTPrmBtggznkVZC7tvTMyhgbRyCOH/PHvVPomAMBPlwT8u4Zx5CCMwftTl1w+5mskAYVd7Ofc5M5wf6UusAWWlcplbYtoQS1qA1xuewnn/euo6LcXwrWnG5R5W8rg8jywf5TVe1x1AfZvuQAG2yQO87QMSfT70LbuNd3BrZeY8NUbzMRERukkzyDTzGTG8Fp0+9c3MGtHxL7EC7aKsphSAJJzwf+5qbqNCRbt2b+3JEIoG9iWhTCyLY8xls89q5qrjaSBaVbt8KBwFt2t2SApbzMfrx6SZhdA6ixuL4iuXFxWuXDEEqwkTI98elWUz9CNltc0DANbU2w1tmVLYWLcqYBIyW4nPf6U3f1d7xfFW3edUAAQOFVuxIWCW5Jkn8uapdDqfEVPmXUEGbhSY3EsZzwZ5IjPfs9Yu2dPdS3te5fUQD5iF3cgei8/T37SvLrBq+zU3Ls3IBIY7TiJH7u+MDiZYf898zce1eG26bwKNsFwopvM/MYXtmf9I9ZVe191HLHaCJLHkkHYVVVnntGcx6kmRpepMpDw5W4DvQgBgwZ3cwW3GAQoEZBBxT1IIdHwYuPCvDbtzuAJZp9REY+v0qm/8A8LfIaXtrnAmcGJPtiaudLYtFfEAa3ZtSUthNhDYJIIMtPECZml27CG1atW9MP2Z2bdbcEMDyrAFvUVyqUnlFPJ4GB0DTWbiFFcNaM5I/eErPDA7v9PB+lWDsF0u/w23u4t2rKAYRHW4xUk+YeUAkwJAEUzpb9xQUuFEUDCKZ2IvJJ5JI8oxlmHvTty+2qR3DBDb8jCzE20kOpEziPI0D8MiK7JeZ8iLzkdCBmW4zPbMZs7xtE87gMT7z2FUupurFqzaN42i+byMWySZUvkxuwTj9KZvXz+07Tatu20gOQ24gLjcxwd3eBFM2GZLgTebRbzbB5lOThW2gJweRwRXPj2OXAvs4uAMV9SMEnJVZ7IsDA5bdPpTvVdWruzIPDLqpYk+R2dQ5kx+7bMhsqYgxzWd0KMhBu7y6ZB8TykH+IL7zAgkk4BmKc1Z8NiVu7y1q1ttthWHhJMLG4mFJj37V0+Xxy1oX2VvWLAsz87KzHcjNDK4wdwnzCIkHHBkA1O6ZqwZh2N0oALbyowOw7gkciuCL9gO+WtkWyw5KQdnOZUjbPcGq2zpwNrW/NDkhD5QIHoc4+wpKqcYNwywv22dQxUrdVNg2t+K3kZ97boMjsajLeYuA67riLOGP1zwDP2+9J1T3Db8MnzMS5PBkiCs+6wJ7bcVE1GrDKLaxEDLE4I7Z5+5reTo2UP61otwtvYGMmDJVp7ATVh0N92s0haJL28GZB3px271U2mAhfxKCJG6BP6fnVj8M3WbVWJBMX7fmiB861JV0hvH6Pe4opDP9KK6yJ5N/aNeH7a6btrFFiPpWTuX2UhJVuyqZLMfc/hxWk/tOuRrmBEjah+aIxzWcGtb+6Ugo3mIMHI7iQSvbivMv+2exx74pCzpADwLYwVG8kkx+LP8AU0i6FRioViX+baRzMysHGPYGizdu2yxnzPAgNyMnIPalXV3HEW1AAY5BzwCSB6HvTcbeSfJwy030IMNEM0qMKzEA57kZNWfT9RcsHekeKbTKm6PxES/EwIwW57TmqzT3DMsqOyAlB3kDG4fwzme8RFJZXfY7ky5O4g5PlLST244/pFdiwkcP62+ideAIKkIxJ3XQztg8kgn3n0p3QWlZi6STLR5jEBG5nJhRyfSoKOpLEqpULG4mZ4MfSrLoR/dajUbkLJaZVtrMAOQm8zAAAJz3mp8TbYrWERvDBdA6MHVT5ZI8QDIypHmB/mfWpl7dbtO0BmeTccNEeyHPbAHFVsAxaZcL5txaCAce/p7/AGp2xYTeFYkgNvCqDtHpuYzPAwT6U9veBUiya3bNu1bZQtwudoJJCyo2RGCIWW3DkYpoWVvO5NoteVgLjF2QLA5Gwz+U4z3pm/cV23sGAmAwPI/LmT7/AGIy/aFqFvFn2gLBO4E7cS3c81nJlGok6W1aAcoh1Fu60EM3AEY/eGWE9/cZqTd1KrfBvILYtpFrzEqBkSYG0MRjn/muvjxhvPhrElcsdyDvtUrH3B5FSL7BrTPZ8ili7+IjEtAyQrGV4EH29qg9jCrJVA95gpFy5/41Pn2hGUkGS395P+kHtRdvrauI1kvadBuhVAQgwYeRGYjvzSl6wFQJcXZavHccea2dqKjDaYB8oYqfwkTJxUbU6jybboa+CRnwonuJUsePr37cVa9YaFQ11jWlUYKWNvcWUowWEYBkX1OGj7Ui95rajaWPllN5BGXkTI3YIqLq7KN52UBUhSCYwdzBSozK5wBEACcZXqVQwVAdgBtDLtKmSflBaRnG0ngTFO4+Lf2CeWSTcKu0qTMsHPyqAMz7gY9TCgDvTF3WgwVw3lVCwG4Iu1e/rz7SfSjS32YlGyTbuefG2TbYrHvMVC1N0OxgFW4LwuRzEzMZip034rPs1YyStLf3XLhaRKEICQZbysOO2O+Mgd6i3WO5iFYzGQ49xwTgjNd/Z4WUABCnJ7eZsfyrnmIDGFXuPxMRyAPUnHNFtKdlIiqehv8Aa+FEzxDcngn6HvP1pq5Ici4SAMqDADHsOMn61OuPlT4eP4doJB7ZnArkt4gBMqxwWgKpJ/EYkAeuak/yG1jB1T+JM7pjFuzI8u8cNuaM5+WPvzHarP4caNXZJlS1635SwI+dcqBxUDWCPEDOLi4H7uSuciCVUz9qe+H2U6vSkCSb1qSTxDqPz+1RWc7LuZUNr6PoGiu0V6h4uTxT+1RV/bnLD5kUAx7dqzl2y1g7bhj5SuOxAI+x9PrXoH9orB9QqEsNgFwkj93ETkjIPlKj3bgzWd6t0NDcNwahVd9u21cOdxAwxBJGByf+a83kXyZ6fDyJSkZ29czuICsTI2LgD0jt9KkJqbgJAYlQZIErkiBGYP8AT0pPUOk3bP8AfKSDneDKD0hhx96jLcDrDbSewz9Pc/ekmnPR04lkoNc3iAqkqY78Hvj/ABUae3GAd7LiGJ2ieY9cH9aRuKRLW2gwW3eUjmFZSJ/nTrLcYMEEhVliD5lGcgckCBmCc5pndMxKVtglxDvUFwoHyhOOJggTJqboUNuxfUEBjZlQDHy3EMeu4+bj0P2gbtp3qILECW+aIGTGDkHPpFcu6ryMWzLnaPYYB45g9/VgImqcLxWWyXNKc9bE2rYZiCodewxg/wAI4meQOT6E0JqfxfvBON0iF4gDtHv6E1M0r7mcNcAWBttqA0iCCH8wI7evNM3tLJYuItquFHcx/wC+1PXKm99kH+N/iMC2Qm47wyxndIbPMeuf5VZJdb5RfyIJ3AE7fQHA71W3bTwltQcgEgkAxJgCeftTqW/nQiBOCRx+fPFO3NT2czipe0Tr+rDwrIwuHDBDLKs/T5T7UvQ6nkQ8KP7liCpYNJLkZ4zA54wOYdq++14BZuzeXP0/5p1vmthtzOASWxieQYxHaKSH4vIPok3P3lkSzDBLbYlp5BBHfPoZqF4iqpBXbaYZDE7yfQKDik22ZmMFgqtESDu4wcY/9117LwbzWwTlR5xOIPBM9xxTUnVMEngW9tQsIvlidvY8rmcfj71B0SPscRkD5iCZjjnEYjFL1e5lV9wYEwVCyASDMwZ+3+1SE1TCQBhcbAsGCO53GPSciirfimn0X4+DeKDSb0KkguxJbgkY9T27macW0sLKyyjEk8gD8uRg/rXLQUFkG7gTMx+frUW46kbQAFGCWBkHtE8+aK53zOl8jrngmHlHdaWNswgEmW8xb8oHvNAuguuQxBMyJIPM7u3fFJsbZAiSJO/bAE/pxTOnthjtYmJ+fIA5PC5PPal8m58R3KT8kKd9+H3TJjEL7TH865b8uxCSCMEiNpnOS3b3ot6dg0WpcnEQxJieAM8Z4qb0r4fvXz5LZChoN5+FPJBmDieAKxJsKtJbZWQd24Z9Nzd/XkzVt8LAvrLEKSy3kJgHCh1Jn7Zmp9n4etZ8S7vZXAm2AZXBZkGdxCniMQcGK1vQhbW/bWwWNsfMScE712wIAkDdwO45mmmKzsjfKsYk9Aa5B5H/ANv+KKdAor0zyzzP+0Yr4x3kqqqGDKm4swiE9hkGfviKo+haU3iRdtEWDDIkqUkAJ5s72MCP4cGrz428P9oveNZa8m1GlSwZBtj1AHBIM+s8VR6XrSKjFReMXdqL84K+XymOGHmIY8+WTzXn8q2zr430TNO14jwxdh9zMRcTCgGAsnDqRny8HPGKp+p9FUQyubniOVVrYQBWgkA/hGf0nvBq36jqbdkEulp7d0mUuYIYjkNBg+vEHI5qf0bRb7RtB1t7CoBUQGMAndAEAyIIzz9KRTnoo7x2Y7S9DvO/h+WJI8R/KpI5iVngGIHam/iHpI09xV8VGYiSVkRwIIJ7/lAFanp5uP4n7QzpcCDy3gptiRAcD5Wgjn9c1W3el2rz+DtBcfNqVt7VzuOBGwgQFzJJYZxS6WvZRcjeMvRm4dlYs6qsiRuG7OBA/EpJAJyR9K74w/xQDt2Rg85+nefcVM6j0Y27hUOLnhxuG0ggEgSUAJgSMrPAqvGoYofOWALEAdpIBIB9YHPtRnRZPIq3fKnbO0n8RgkT2P8AufSpOsvAgboUqcbpyPWAaTYFuGD7t0AoQFYlszvlgfTI4zSbmcMxE5G3ER2J4OfWi35bGmWk0OWywuBnPibRnygFZyIHzEkHtUi+63RlCSuVVm2yT9/51ASWUskr2gNEx3JH5elPAlgvlDOfxL5ioGNxPtWG+sMddH3M27cxIJtiJBbJk/17zSbaDc8XUEjnJIj3JjGafuXG/AMtE3AAfzpgtDbllg3l2tgbgeYPbHAFb50Tf4/HnOBNjUNaR9yksSzTgiI5JBjtU6zrJtAFlcl2by4dZURBBgjBwwM7Txg1G1RIYEGZwVZjt+y+tMIomRb8PacDygtzVOPmw9mXwrpMVfueJB2M2OxgE9579vypvU2AWDQxPLEOPLxj6DtRdZ2AAG2TmCJ/lTblZckegkmJI/rU3Ty8FXP2OG+J3b2jgDkE8cfrNNlyk7juB7n17CO3/FIViIMc/hBwBjPGa1On+GLACPe1q5AZralcSONxJyJ5A9a2YddC3yTC2ZrQaG5cLC1auE8sVkxJ9AMSaf6fp2Dl3tCIMi4GZYGJKqCcH2ya0HQOnC2WZg5dwNii5tUgnyliCNvfBzBMA5q16p4SIU8dfFCxbVFUbcYy0kQc7iRTTHtHPfN6K3o/Q1toX1Ba23CXRcA+YRKxkH/N+VX/AETp2newHdt1syAodgGAJWbpBAdoXvgcZqps70UeJdF60xColwfvDxLjBlRyC0fLM8Gq+1oN7eCrXLkPKAXNoAy5KqALeyTn+R4O8bc10T5H5I1XWOp2vDS1b2Da6+GqxgzGAP8ADI+k1E0SXw/jsu6zbueI1xSoMLiApglVUEnmTEcRTj6G3b2+OwZj8tm0IBPoWwzD1+VecUxp9feuhlUFrRK2nuAqttA7BdlhYlyAYn6fSruHVeVIj5YWEz00miuBQMUV04RAwvxF1EWNc5b5GtKrGMYz5u0QTn3NVo1WlLbDbW3uRirpeIGBggAgZ7c1Y9ctWn114XlaAlsi8rMDbkEZUCNsiS3uJwMZXq/TzZDBbu60x8rqylGnO0nIV/UYBBx6Dmp4zlF5SY50HV2rRcm0GRiu9mWYMQfm+ZcTIPM1K69dsL4baa2TcDEOLLGduxjBgxIIEL6TGKRY6npDZZDbJdgQCcux4G24JBz6QIn2pPRbWmRTavWgpZj51kLBECGHymPX37Uk6Xjkb/ZJ6WtjUbvFd33wqsWkbdqkrEbSQ0mOZz7058TaVbdgK83bRICFJFxWAJUbVEHiJEckwOaeXogKraW7a2EEoCpBgRmQTkSM9/auarpV2ybe9yU3eQq24BoMBtyg8T3rKn4/Kf8A02X8tMav6wC1bK6pfFcqAAqgCT55DHdKieSPMv2qs6p07TG74bBbTEeW5uSGY8TamZMn8u1TNBZ0d4+HeEam2cvJ3E/xDcCrDIwRH6U11VVt6lB4tk3B5tzKQDOAD2V4HY5jtEUlxpNDTW8ezN6Torm7sKF2VZZAWUgR8pubY98e4qBrFuKTbdSrE4BBgDsJOT9a2GqIS5cuRpPAu7ZuuSWDAGCMjP0I47d0/swXdYJsm21uVuu5LBoAEqWkbhnyiPrU3/otFtdmZ1ly0dnh2ltMF2nzlgx7mCMGmdFdUL2BGZGII4g9jiauX+H0Zlt6a7buOBuuDcCFIg4PPfvUDTdFv3br2xak2+UMLknBJJyMdvUVm2WVQloQknzqSCSSd2cEyccSa425yW2qP4d3IHuM96k9X6NeshPHVAzhikMSPKVndBx8w/Wq+/8Ah3lYHIz9ooctdlFSaymKvMsQCoUHIgyD7UhWnIksRi4Rj3wDSQGuKzKp9ZCkwB3NaHp3wuu6NTd2B7ZdipG45AGWEZBJMDEUSssSuTHZQgbmAAdrhkFRwR2hRkz9a03wzYfSlwwsi5cUBLdyTcUZ4RQxM+nPlp3UpZteGNHYuKcn9o2FmIwCAWgEGZnA9Pa11Ole4x8B7m8AA3FtBiCoM/vSQqNByAw4p1OK0c1cnlJXaWy2oG5WPjKIum5bw88qCDNuBjapxP0NP6hha0e+2baz8tlFIgsYIdy8yMzABEHJjL+gtXvGZDcJd3gi4q+Qi2rFjtYyNoELPcZFTL/RNKt7xrpa5cQZZgioZBnCgE8cEn6mniG2yV1pIzVrRb7e9iUjAuswuKqiN0zJc7phTxI5g1J8C5vVLtu2pOEthBvKmAIdT5DuIJIAjYfeGH1IfUlrc27X/jQW0VTGCw3kKX9DEx96c0t4i/CHa12B491GYxtMlX3RMfhjnHArElnGdm7xklX+kLYS6Lt1r11lMgEwikH5n+e5AkgYB5gc0zp9QECmy6EW7cE+7ASBGSJAI9ZPpWp0HSLCKGcuxB/8nlVjzPhnMEnhiTiTVN8U3HL23uOGHywq7VUAq4iWLT5WzP5VWuNrfROaXQ7034VuXmY6q9tEAvbV5eDwHIgIPUZ+0Vf9UhLaWLSKlpWQifZ1gW/MDvmPN2NUrahHX93bC2jJ33gUQA8bbUgvj8R55k8Uq5bQG026XN+wTcaNzDxkMf4V/wAIxx71aUsEn2ejUURRViZ5p8V61rWt1LJc2sLNshYB3QHPf3xIqztdctBRujY3ePL9zwJnvWl6z8P2NSP3ttSYw8eYfQ/0rBdU+Br+m3NpWNy3nyBirifQfK4zwRUXmWUTTRoeuXUuaS58uELK2MEZEH6j71mulazRi037XZO1rhHjNbYpwBG8fLBBk4E1Ra3WIbDgoUvoASsbYYQCdow3fsa03Stepsi0q8KBtuAx7yczPJ5pcJ2OtSSD8KIrDwdQhQ+YWbsMD7q0yPrHfM1U9T1KJb8MoyXA43ISd8AGck/LEgEY4inLG60f3bCysyLN23vsKwOSjjKA8+gzirD4tutcXTI4TxXYrgkrLQmCYYjzeg/Wiv5wZP8ARC0XQH2ALatERObpLesbiszn+LHrUSbll3lBba38u7OwEchBIdjPzbiP1qWem6q0fDV0vAyvhvvQtAJi25XacAnLCofWbqNaNvU2tRZcKRbZi53EgwhczOfwn7VN8eF8Sit52M9O0y2Llx7mlNzew8N7gMhjJOLgVF3Ek4M4iOKB1caYuVdHdm3vaUSwJAkAgYEDEjn7VLs9PuXtKGXU3XDqD4EqMcwHwSw58xORGKg6awd1225badqk3FG/sxUEwSSYMmWjg0lNy0bKTLfU9csPaa4bBd2UwRaaZIwS0djmc+tMXNHce6LiEkMqgXN8FIGfJiRPIaeTxFR+kLaSLTi8A0q1wXfJujAwcT2GO1XS/DFrw1WxduLtbfsZgVY5wzBd0Zjk1rm7+SwZmZ0zP9b0ramWu6iyiWV8rKxzuIneCPKJUDEzVZpOmNvawWW47kFLYBCM34SbsYQLJwwmeCauNOlpL20+Pb2AblcjwxkwmTkTMYjy4OKf1V8qq6aLdoLsZ7wMEqrggrgMbhKzjg9x3nK8r2VdNTiR+/8ADb6awxS8LYCszW0BkmMw5MxERiMetVnWbSFUbVoVbCK4ZjCiCTCg+aB6flUi2pdxa8a5FwwgvXM7QpJLAgsJjAEH1InDd7QC29wXL4ugFXc3ASmQwC7ZjAIb1kCttLTQs56ZL0ZUtZuXXY23kFGOGUKxtlh2aAJAqwf4gZ2FnSIGhRCrgegA7AckkkAYzS+g9Ft37e66260phVXEkZJJ5UZgAEQMT6TdF1C1b3C02nS0p85UsT93JieO5/lV+KXglbTZn1S4SS29dR4klVA3BtgTaAZB8kZ+/FSW+HbjNtbYzwGcgiRJP4yY3eXssflXLXUV0+sd7pa4TbL2yqkuWZoICr6LADYABPGaVf681pGueFb06k4RvnYnu20EAwZgST6isnj/AMma7+hj4h0y2igEgbd7o1xmGGEebnieO+AO1M2mu6a7Za4mzdv2qWJhTA7kmRI5zBPHav1HWzfdDI8ROI+ZiXQjyAnaJEczmrPqej1BuWbmtRPCd0twpkje4EOOQSdowSMcg0uF5PBuWlhjloXtU7FFR3A2yf7q0JJMkjLZmBnAGAKi/E/TvBRFfUNe1LFht2qFClWk7QNwzGSe9X3XeovatldO1qyoEIAuSfYBYA+gasTrtOi48V7upZpuXJP3kcDsAD9qryNqRI7LQxcC3HYGQDCrHoRuYkmB6CB61Gu3l1N62gkhnVN0wq7mAJUfiYTI9O1T+jfBeovhd5KWhEbsSP8AKMt/qgexr0Dovwtp9PBVdzj8bZP2HC/YCsl1SWEZWEXJPvXK6UorpIi65FKooAqOt/D2n1Qi9aVj2aPMPv8A0rE9R+ENTp86d/Gtji23zAegP/fpXpkURSOExlWDx231NmlD+7bIa3cWQR7iRj79+KYsXnGs05ZZC9yZUQGko5ziZ2nuAAfT1PrXw/Y1SxetgkcMMMPcNyKw/VPgu/YbdaJ1NoAjwyB4gB+uHj8/SkpMeaRf6m/vSAJMgwXZeDOGXIPuKdXqqbCmoTYvB3S9sj1Lxt9swcGsV0++FYm2xTI3WivB9NpgofUe3FXFvw2JJXJ5yf8AeKYXokav4PQLcuWL11XgsqqwgmJAJAlh7kk5rJaDRPqldwr7EibZYbiSs74yzHkYPbvmtba1lvToEs7LSrL7NuGUSW2nie/J9xmst0K/ZV2uai14fjuSupmNpJ+UMPlG4EyeSeKjyQm0isU0jTdH0mg1OnKrZUXAPMqkLcJXEhgcyfU4PMGuXenuMaW6WuASbF9fOQIkoZUNyAcke44L/UtFpLpTx1G4xF3zLJ4E3Vgbo4kz6U4NHqtOQdNc8a3/APBfck/6bmSPvP3qiWNCZM11XVMh3amxcuHA/uSFXZMCXJG4lzBB+npSbep8TZp7WmNy/KeK+CRsYMWZ2MoSc54kgVttV1Tdpma4Ba8yK8upABdQTuGAIJ549Kj6/qd+7IslkXPnS0xZh22tdCov18/f0pFx4b2N550UXX+irbRWvFH1DYt2UthiYiQGPmIH8YAjmOAaW/prloPcuadrdvhbV17YDkkGUSSS8gYP6YrSaW22muMz3bQu3FG57rF3AB7gFSfouxRnkiTR9a+J0CXFXzvdBDXAklp4VcwiieCxIk4maSuKEtjTVZOaY23DteG1QAPDLQvEksAQG7f9NW2j0y3UD3I0+mtmFZxtLdvICQEHbeQfYZmmvhdrP7xtiNqgAV3r8qgAA7o/iYzGc0vWG4W3Xdl9wJ3uo2L/AIbVvd8x7sx79+Kpxfwhb/ojX9ja22miS2q3LWxbpDAMV3OXnb+8A8oJnJaJq6fpGksWwNXcFxyJLXLjLuPfYgbAk8CTFU+n6q51Nq6bLLbKvbS4SOYDHaASCPIBPEzmQab1fVLVpm2hjcb5iJL5yAWORzhZGOKZNLsVkPU66xbv2Hs2Vt6dLnzCZMkeZsfLIHJxzAqZ8adaLoi2zL+IjKMH5TIMTmldN+EtRqiHdPBtyDNyTcYZ5kz9sVuOg/Cun0ubdsF+7sBun8oH2ApUntIZ0kYHonwhrdSd9+41tW9cGPQAQRP2+9b/AKH8K6fTfIgLD8bZP27D7VexXapPGl2Tq2xO2ugV2iqCBRRRQAUUUUAFFFFAHKGrtFAFR1j4fs6n51h+1xcOPv3HsZHtWL6x8H6i2N1sJqFHb5X+wJg16XSSKVo1PB4nqmZ0NtcmfNavFpHpHDK0xyaZ6TqXVGUh2RWKvO10bgklD5pzyuJHBzXr/WegWNSP3tsE8BxIcfRhkfTisPrfgy/ppOmIvWpJKExcE8weH+8H3qVS08lFSwRtDqitudMEu2v/AIpiDmQpbj/K0R6jir7xrjQUubDHyFVZf9UCfaQ1Y1LgLnbutXl+ZSIJ/wA6H5h7/rU+31vZAuqV/wAYyn3PK/cfenWDGi/17qtlrzWlF1YfyAsTtYP2Wc7YJIxPbNK611a1IV70W8SELbiZwGZflXvyCZ5qm/am8J1E3bTIwVlI3AEEZkjcPeZjtSb2pQC0y27YOwHe8KqyJIEZLfQfU+owI+tHjXCum8YWzg+VrdoRySYD3T7SBj3NF3o1mzbJAa4/8TQe5JhWIRR9P1NRtf1Q7pH71/w7FPhp7n+Juw9o4yahtp98vqDO6PKCceg9voD371N/WBl9kj4c/aGXw7CoTCs7uY2yAPMRljgnaPTtzWmu2tNprYOoPj3P4mEyx7JbX19BJ+tR/h/oGrdGRI09hmkO0+IZidqnI+rflxWw6L8L6fTQUTdc/wDkfLfYnj7c1sS0sGVSbMrd6LqdeU3J+z2Eym7DmREhR8uMfetT0P4W0+mgom5+9x8t/wAfarsLSqdcaWxPJ9HAK7RRVBQooooAKKKKACiiigAooooAKKKKACiiigAooooAK5FdooAqus9BsakfvUBYfK4w6/Rhn7cVies/Buot5tMbyDsDtuD/APl/0+lelUEUrlM1Vg8Ss9RZd1thuYSCMBx/mQgQRPb9Ke/a02WixEhRtk+qgYHc/bua9T6z0CzqQPFXI4dSVYc/iGYzxxUXoHwlp9LBRN1yI8V4L/Y8KPZQKXxY3kjBaLoet1B8lvwbc4a4I+8HP2j71sfhz4Ltadhccm9fj+8fhf8AInCfqa1UV2mSFb9HAK7RRTGBRRRQAUUUUAFFFFABRRRQAUUUUAf/2Q==">
            <a:hlinkClick r:id="rId4"/>
          </p:cNvPr>
          <p:cNvSpPr>
            <a:spLocks noChangeAspect="1" noChangeArrowheads="1"/>
          </p:cNvSpPr>
          <p:nvPr/>
        </p:nvSpPr>
        <p:spPr bwMode="auto">
          <a:xfrm>
            <a:off x="53975" y="-1393825"/>
            <a:ext cx="2571750" cy="291465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6" descr="data:image/jpeg;base64,/9j/4AAQSkZJRgABAQAAAQABAAD/2wCEAAkGBxQTEhUUExQWFhQXGB0bGBUYGRwgHBweHRwbHB8gGxodHSggGx4lHRsfIjIhJSksLi4uGx8zODMsNygtLi0BCgoKDg0OGxAQGiwkHyQsLCwsLCwsLCwsLCwsLCwsLCwsLCwsLCwsLCwsLCwsLCwsLCwsLCwsLCwsLCwsLCwsLP/AABEIAO8A0wMBIgACEQEDEQH/xAAcAAABBQEBAQAAAAAAAAAAAAAAAgMEBQYBBwj/xAA+EAACAQMDAgQEAwUIAgIDAQABAhEAAyEEEjEFQRMiUWEGMnGBQpGhFCNSscEHM2JygtHh8EPxU5IVosIW/8QAGQEAAwEBAQAAAAAAAAAAAAAAAAIDAQQF/8QAJhEAAwACAgICAwACAwAAAAAAAAECESEDMRJBIlEEEzJSYRRCgf/aAAwDAQACEQMRAD8A9xooooAKKKKACiiigAooooAKKKKACiiigAoork0AdpLCaN1E0AVeq1BVvMCEAmeSfbFPWNVuXPcT9Kc6nZLW2Cna0GD6RVHausG2swZ2MkjAA7AVJvDGW0XKXJk1B1OtBuKhMKGgkd2A3R/lUCSfcUzr9ZsTy8nC/U9z7AeY+wqi6dqBe1NpFE2/Nk8kCGYn3Zomsd7wakbG1eL/AC8evb/mpVu16maUiwIGKXVUIcArtFFaAUUUUAFFFFABRRRQAUUUUAFFFFABRRXDQATRNR7iuMqZ9j/vVZ814EOyMuWtdm+hqbrAF2DXap9F1Nzue8q2bYIC7mgn3JMDOMVMXX23VilxWjurAgH6inTQElrgFIvMYMc+3/o1Wte3QI8xyqsY7YPBI/LmrO0MAHNYnkCku9QZsKQrLMqZyeASSoJAyYA7VLs9RAMHsMTyRwWPoJwJ57Tg011rSMRvQeZciD+Y+4xVNevsyptVgZlU2mQeYJnagAzuMkAkCDSeTTwS8sPBpOo6kLbJ9cD71mtBdkvcPc7V+1P9c1oNu2Q25VkFhwccgeh2tmqrT3Yt2x/hk/1pOR7Onj3OTnWtftLmJKJ5R/juEoB+QP2apfwfYH7U0cWLISf8TwzH74/Wsjr9buujshvL9word/ANg+G9083GJ/XA+ywPtRDyzaWDVCu1yiugkdooooAKKKKACiiigAoopO6gBVFIa5FG6gBRNcmqD4n111BaFh0S4bimLgIR1nzIbgUhGI4nOOKh6nr12xebxVi2SNuV+XPGe7Ec5xxWZQlcik1gNJe4BzWf1PxlpUjzlz6ICf1MCoL/ABjpm/E4zwU/nzn3pXaXs3zX2aoXgeD2B+xmP5VSdQ6PcuMWFxdwyjRDSOzdiPfmoQ6/aZdy7gfVQDxuiRPAkkA9z3qt1vxXddfDsrsMZYxuAmAFHAMCZMwAanXJL7MdIsNfZNxVuXtjOP8AxuwCKwwZE5z+ftSLfUGAKXbtkggwgKhRkYwZiJGODWN6tqh4pe3hmHn3Zz6+bia7otS7tubIAjHrwOM1H9m9E/2G1PxJYsIXa4HciBbRtx+/vnk1luq/H964l+3btFS23wypyoMBsgZJ+xEn0qFqenyS124lueFO5m+6iSPvmqjU6Yh5S79wB/UA0ftYlXXo0mt+NtRd1CA2jbsJ86EZuGD+JlPlkg4HY54qRZ+IrS7g6Ntb8PkYD7ekSIisu7sYliSO5NJuEkESaz9lCOqNC3VrTWb67juJ3IIbJiO/GMSfpgUjqGrhEQYLIB9B3P5fzqjsIDAJgfiPoBzTV/W73Ldj5VHoo/3qaryZ6XDPjGxVy/D2ycRd/Qqtex/ClwHS2yP8U/8A2NeI9Qubp7AMpn9K1fRvi+/YtC2i2yJmWDE5j0YVXi5EnsOV4WT1W/qFUZPJgfXsKjX+r20UMzROAsSxPoFGSZxWBHxzdIbxLVslhErI+mCSDHPar/4f6zYZizEC85/EVmMeUGYABwF5MTGa6VypnMuRN6NDpupBiso6bsDeAsmCYgmZgExFTQawGo1p1XWbNtP7nSKzufV3VlA+0j/9q3YuDHuY+4n/AGNMqyNLyO0U2bomO/pSg1MMKooooAbd4GTHuay/xP8AEti0F/eXi4OP2faxH+ZWO0j6g1hf7TNdcXXsouNtCJCbjtyM+WYz9Kzy9a7FBn0MfzBrlv8AIw2kbUXjKNT8RfGN28VFsvbtXLbW3DgDzGCrQJK8Ec/i+ld1vxXqt1kWgES0phRmTt2gMW5gGs3oNcHYKxxGNwGT2yMCIqdq7rW5dhvtqu70gegPdiTOewqf7W/Zy0rT2SNX1PWXAN2rugx5gu0A98CAMe1RLN7dBZi5ESWOT7/T09qsbmnAA8wn0PP/AHFRrvTgTIAkkEn6Y++P51nk/YjT9jd5txmo+pYqu4LOQI9iYmpNrphVyQ3kI+XOPoOIqadG8NtO0gZBGCDyCPTg1jFmcLRF6dqwDK5WSO9WWpsH507Z7f0/2FQLOjCkgGT6enoAOwprUWbqZViVLKNpk4LeYkn2ge1YP0PXtSrNuZJ9t0fy7zTYuBW3JIxj/Cfr3pm4rM+1CygEgsIMEdiD2PINTLelPfJoM2QyCcnmpbdOIZRuBRoIccR3+hHpT40m2CwwcjtNOAJkv5VXO0HB+pPA9TQbggX7ILEop2Tjn+dVms1IXyz9asviG/dA2WSSTG0A+Ug914H5gVVaL4dY5usQT+EZP3NDRfimV8qIV/XTjhe/v/xSLTk+btIA+/8A39atNP0IC++5f3aABZzuJAJP2qL1YjevgqNrk7Qo/EpKsPeDOfSKXrSOiOZW39CdQs/RjANS10Oot3rlkLva0oLlcgAgMDuOBg8fWrnQ9MQW03AC4pBYfhcD+TAfY+3fnVbb3i3mKKzMSFwJPqe/1/8AQbRJ822mVFnWo2CYbuDTiyoLXPyHYdvrVcvw2QC0lx2E7Z+5JiuLY1HhuNn7uO7zgZMGOcfSjRKuOcZgserdT8PURaDC4+0kqYzED+U1r+kfGlxFUXl3ncSSCATAI+nofsayNzqSC4qFG3mIJAxPuc1Lu3UHeT7UK/HoWFb6NtZ+K7Tm63ieDdcgA3BIRFUEkdidxYAdyRiK0vQT+6BHiQchrj7nb3OTtnnaOPQcV4pqtZLKAk559Km/DfULn7VZAYhfGtqYc5lxgieDnBp1+VvB1Rw3jNHuM0UkoPQflXK7hTA/HPRLFy69y6xQ7R5wcQAAMfesNr/hpkt+Mro9qJ3nyGPfd/vW3+N2trqp/d+O6qlsXCdp/wBI555/UVUay9tLANuvMql7UFxt48icDPpJxXBySnTLTTSMFcYCJnPEDt2NL3suVZgO6jv9q3raIXbKeLbUoqbgqIyXN8nhZGIJlSMnNVDfCodVbTsxMHct07Tz3SJXj35qThrobKfZF0XXpgXkBHqBkH+VW1jrFhjG7bP8QgfnVZ1b4Wv2iSoFy0BJYcjvkT/KaoyfLK5nI7YpfKl2K+GKN7dtMRNva39foQaE1m5NzAqyqVYHnH88D8qxmh1ly0dyMVPp2/Krux10XCovKFyJZeDzyPTJ4oVpkq4Gui30dkETyTkn1J5j2HY1OTSmCv3H/f6U5pLFtibi3N+4QMiAB2UACB/sM07q/IVzGSc+gE49adMjUkQ6cKIjJ5Pp/wB/So2rRlAIXcPQROf51a6Ib7at/EJqDrdY9q8AVPh7J3AEkuXAVF9SRJ9gPStEaRy7bJOefSePakjTe1TNf04vtKnIZST7TmlXrqLcVD8zKzDHZYn+YrQS+zO9TtXLdwXQN9oAhlHzD3E8gY49KkjUeLba4pVREKT2/wAw7Glv1+z+z27rKT40hLYElsxx9v1FTv8A8CkELuVTzb5TI/hPymf4YyKMm9lFf6dda4HTUEEJC25IBxy0HKxmIzipPROlLaXYvmZSYaMjcQSAfTjPOKt16BZF0XvDHiARuz6RxMcVDva7T2GctdBZjOwZj6xWNoaFWMIUbbA4U/pUXWIzkbxDdiYiP6jHeodz4sEeW1n3b/aqbqXVnvfNAA7DgfrzS+f0UX49M0V7VWrS5UED8ZaCf8qjmqY9aUIUVGgL87QBJGao71w5C5MZH2P9cVfJ8KkqpsOZbL2LqxdUYkooP70fTPGJxW/rullFlEToqrd4kAsAD9Z/Wm790EDzlfcf1p6xoVVvMX27SsMgClzMIwbgEx/xzVvqOnOlouGW1cZAH0/l8OBhjAndIE4znMmt/wCMv+zHXJjoiaLRNc2wUUN8pZgN3+UTJ+wrT9A+HUt37bMdzeIhECBIYQff/is/o9CHsjelu0gljesMZEEHgqSPQ5mrn4RVvFtN+0G4niKNkYB3D+LzSPf1pp4YTyhats9YKf8AcUUuu16BE8++NLoW+5KliFEADzZHb0rN6O+ipK3GUowZ1cguB2Qk/KDj3q4+Nt37bIcgBVlIEGR75/Ws34guPtdWtjkiVAuezDkiuO/6KSS+hawy1zYNztLzcMoufmDHAkYCxPNSNPaDW9RttoQ7Ya3cg3Mnlj8p9uMmq2zqh4btYRLcEAOxEPtMQx54ECT6Yp97xtONhQTlbCeXcYzJj78cCkNLPVagEWlupdtbRLMHG1AMeZwSG4Hv/Km+s2RdRlBt3VeHG5tgtpAAIKwxBYHM+vpXBqSqMYa9uILW9ynZImI4AEf1qI12yqi46m9cdtq2mdTt3YKjO0LHaO80NZBDWu6AuybRS00jw1e4CtxeSVPIPsZqg6ppbttzagbhElTIWRP8iK2l3czlP3G0WwyI4BNtxAmB+H3HFN6a4Lm3dda4ibme6rhVmAPDYY3LHqYz6Ulca9DK2YKxb8wHiEkdhP8AOrix1C4seYsB+FsrkRwZ7Vav0S0wN1U8A7SXtKym2uJDMwGJGYEz+tGq+HrrJbNqygA+ZmbbcbHzEdgSeDn2FZ+msZGdy9NF/wDDnxDauAWmAtkCFz5THv2P1iru704XGLbztK7SoP6hhlW7Eg968q8JyCUts0NtMDIMbo7njNLsah1ghmRvQHIikVUu0I+GX0etWtIFAVRAAgD09qrutIEKXfCuXCu4AoFMBhmQWBIwMDmPaq3p/wAdW9gF1HLjDFNpB/NhBPpWN+Ifiq9qSVJ2W5wi4n03HvTea9Cfpb0zXdL02lm1dc20NpSttCQNgPPl3GDk55qD1f43XzLYTPAuNx9QP6mvPmvAHn/j3/OtJ8I9DGovr4wK2AjXGY4BVdowfSWGfSad8dtpGzxxJXXOpXTzdczz5jUU3QI96vdJ8O2tRefwbwW0WJ2SxuKnC8iATzB4mM1baPS6a0l1rCnUMsK5BkgGQdhA+aOwjtxSPi3hsr5r0Z7oXTjfubXFxEhobbjcFLKCTiDBHc5X1rQ9I0l2yvgXAtyzeSdkeRiRJBf5kYACGGBmcxU/pguLftWbaO1sXkO+4xZyAQW25kACRBnvkYFVGtt3LSXPEvfu2uuuwCIAZhCEbYwp8ojE5rs4pUzlEqpsnf8A4dEVnsKUULsLbQxQTu/epzux/eDcO+AahavqBt23QhrtlAV8XbDI235swCsn5lOINNJr2NgahiCqusqpYMqruUebneN5+uM13W2m37QrKqAMLlslQwnzB0WFb3I80E/NxVNaaEFXtfaulXut4j5YEh5BBJxcQen4XDdsDFOrrEeLi7/EghS9tN20TPmEGMTBQEjsRkVlnTOl5lt3Ftkkl7QUm3txBGAMjPAmRSbpuNcJQgXAwLOEZSdvADEkKcTWVW9mpCt7N5tULhTcNqDaFzMkgRIHM55HJmrz4ZvgXrVtVIRbibWncCN69+30rPNqU8VmNtT23FSJPEDBAb1Awc/SpHw9f2aywi2/BRr1v5s7juGBkgfp9Kxp6YHutdpNFWFPIf7SROubyAlUUh2+UYHpmqFtUBLMq+IgHnYQpJ9DGfTFXv8AadbY6x8KU2puB5gDMD6Vkrl/dCmUQiFlSCD9T2gxXHbXkyy46STwTzfLbBsQruBa2uTPrmBtggznkVZC7tvTMyhgbRyCOH/PHvVPomAMBPlwT8u4Zx5CCMwftTl1w+5mskAYVd7Ofc5M5wf6UusAWWlcplbYtoQS1qA1xuewnn/euo6LcXwrWnG5R5W8rg8jywf5TVe1x1AfZvuQAG2yQO87QMSfT70LbuNd3BrZeY8NUbzMRERukkzyDTzGTG8Fp0+9c3MGtHxL7EC7aKsphSAJJzwf+5qbqNCRbt2b+3JEIoG9iWhTCyLY8xls89q5qrjaSBaVbt8KBwFt2t2SApbzMfrx6SZhdA6ixuL4iuXFxWuXDEEqwkTI98elWUz9CNltc0DANbU2w1tmVLYWLcqYBIyW4nPf6U3f1d7xfFW3edUAAQOFVuxIWCW5Jkn8uapdDqfEVPmXUEGbhSY3EsZzwZ5IjPfs9Yu2dPdS3te5fUQD5iF3cgei8/T37SvLrBq+zU3Ls3IBIY7TiJH7u+MDiZYf898zce1eG26bwKNsFwopvM/MYXtmf9I9ZVe191HLHaCJLHkkHYVVVnntGcx6kmRpepMpDw5W4DvQgBgwZ3cwW3GAQoEZBBxT1IIdHwYuPCvDbtzuAJZp9REY+v0qm/8A8LfIaXtrnAmcGJPtiaudLYtFfEAa3ZtSUthNhDYJIIMtPECZml27CG1atW9MP2Z2bdbcEMDyrAFvUVyqUnlFPJ4GB0DTWbiFFcNaM5I/eErPDA7v9PB+lWDsF0u/w23u4t2rKAYRHW4xUk+YeUAkwJAEUzpb9xQUuFEUDCKZ2IvJJ5JI8oxlmHvTty+2qR3DBDb8jCzE20kOpEziPI0D8MiK7JeZ8iLzkdCBmW4zPbMZs7xtE87gMT7z2FUupurFqzaN42i+byMWySZUvkxuwTj9KZvXz+07Tatu20gOQ24gLjcxwd3eBFM2GZLgTebRbzbB5lOThW2gJweRwRXPj2OXAvs4uAMV9SMEnJVZ7IsDA5bdPpTvVdWruzIPDLqpYk+R2dQ5kx+7bMhsqYgxzWd0KMhBu7y6ZB8TykH+IL7zAgkk4BmKc1Z8NiVu7y1q1ttthWHhJMLG4mFJj37V0+Xxy1oX2VvWLAsz87KzHcjNDK4wdwnzCIkHHBkA1O6ZqwZh2N0oALbyowOw7gkciuCL9gO+WtkWyw5KQdnOZUjbPcGq2zpwNrW/NDkhD5QIHoc4+wpKqcYNwywv22dQxUrdVNg2t+K3kZ97boMjsajLeYuA67riLOGP1zwDP2+9J1T3Db8MnzMS5PBkiCs+6wJ7bcVE1GrDKLaxEDLE4I7Z5+5reTo2UP61otwtvYGMmDJVp7ATVh0N92s0haJL28GZB3px271U2mAhfxKCJG6BP6fnVj8M3WbVWJBMX7fmiB861JV0hvH6Pe4opDP9KK6yJ5N/aNeH7a6btrFFiPpWTuX2UhJVuyqZLMfc/hxWk/tOuRrmBEjah+aIxzWcGtb+6Ugo3mIMHI7iQSvbivMv+2exx74pCzpADwLYwVG8kkx+LP8AU0i6FRioViX+baRzMysHGPYGizdu2yxnzPAgNyMnIPalXV3HEW1AAY5BzwCSB6HvTcbeSfJwy030IMNEM0qMKzEA57kZNWfT9RcsHekeKbTKm6PxES/EwIwW57TmqzT3DMsqOyAlB3kDG4fwzme8RFJZXfY7ky5O4g5PlLST244/pFdiwkcP62+ideAIKkIxJ3XQztg8kgn3n0p3QWlZi6STLR5jEBG5nJhRyfSoKOpLEqpULG4mZ4MfSrLoR/dajUbkLJaZVtrMAOQm8zAAAJz3mp8TbYrWERvDBdA6MHVT5ZI8QDIypHmB/mfWpl7dbtO0BmeTccNEeyHPbAHFVsAxaZcL5txaCAce/p7/AGp2xYTeFYkgNvCqDtHpuYzPAwT6U9veBUiya3bNu1bZQtwudoJJCyo2RGCIWW3DkYpoWVvO5NoteVgLjF2QLA5Gwz+U4z3pm/cV23sGAmAwPI/LmT7/AGIy/aFqFvFn2gLBO4E7cS3c81nJlGok6W1aAcoh1Fu60EM3AEY/eGWE9/cZqTd1KrfBvILYtpFrzEqBkSYG0MRjn/muvjxhvPhrElcsdyDvtUrH3B5FSL7BrTPZ8ili7+IjEtAyQrGV4EH29qg9jCrJVA95gpFy5/41Pn2hGUkGS395P+kHtRdvrauI1kvadBuhVAQgwYeRGYjvzSl6wFQJcXZavHccea2dqKjDaYB8oYqfwkTJxUbU6jybboa+CRnwonuJUsePr37cVa9YaFQ11jWlUYKWNvcWUowWEYBkX1OGj7Ui95rajaWPllN5BGXkTI3YIqLq7KN52UBUhSCYwdzBSozK5wBEACcZXqVQwVAdgBtDLtKmSflBaRnG0ngTFO4+Lf2CeWSTcKu0qTMsHPyqAMz7gY9TCgDvTF3WgwVw3lVCwG4Iu1e/rz7SfSjS32YlGyTbuefG2TbYrHvMVC1N0OxgFW4LwuRzEzMZip034rPs1YyStLf3XLhaRKEICQZbysOO2O+Mgd6i3WO5iFYzGQ49xwTgjNd/Z4WUABCnJ7eZsfyrnmIDGFXuPxMRyAPUnHNFtKdlIiqehv8Aa+FEzxDcngn6HvP1pq5Ici4SAMqDADHsOMn61OuPlT4eP4doJB7ZnArkt4gBMqxwWgKpJ/EYkAeuak/yG1jB1T+JM7pjFuzI8u8cNuaM5+WPvzHarP4caNXZJlS1635SwI+dcqBxUDWCPEDOLi4H7uSuciCVUz9qe+H2U6vSkCSb1qSTxDqPz+1RWc7LuZUNr6PoGiu0V6h4uTxT+1RV/bnLD5kUAx7dqzl2y1g7bhj5SuOxAI+x9PrXoH9orB9QqEsNgFwkj93ETkjIPlKj3bgzWd6t0NDcNwahVd9u21cOdxAwxBJGByf+a83kXyZ6fDyJSkZ29czuICsTI2LgD0jt9KkJqbgJAYlQZIErkiBGYP8AT0pPUOk3bP8AfKSDneDKD0hhx96jLcDrDbSewz9Pc/ekmnPR04lkoNc3iAqkqY78Hvj/ABUae3GAd7LiGJ2ieY9cH9aRuKRLW2gwW3eUjmFZSJ/nTrLcYMEEhVliD5lGcgckCBmCc5pndMxKVtglxDvUFwoHyhOOJggTJqboUNuxfUEBjZlQDHy3EMeu4+bj0P2gbtp3qILECW+aIGTGDkHPpFcu6ryMWzLnaPYYB45g9/VgImqcLxWWyXNKc9bE2rYZiCodewxg/wAI4meQOT6E0JqfxfvBON0iF4gDtHv6E1M0r7mcNcAWBttqA0iCCH8wI7evNM3tLJYuItquFHcx/wC+1PXKm99kH+N/iMC2Qm47wyxndIbPMeuf5VZJdb5RfyIJ3AE7fQHA71W3bTwltQcgEgkAxJgCeftTqW/nQiBOCRx+fPFO3NT2czipe0Tr+rDwrIwuHDBDLKs/T5T7UvQ6nkQ8KP7liCpYNJLkZ4zA54wOYdq++14BZuzeXP0/5p1vmthtzOASWxieQYxHaKSH4vIPok3P3lkSzDBLbYlp5BBHfPoZqF4iqpBXbaYZDE7yfQKDik22ZmMFgqtESDu4wcY/9117LwbzWwTlR5xOIPBM9xxTUnVMEngW9tQsIvlidvY8rmcfj71B0SPscRkD5iCZjjnEYjFL1e5lV9wYEwVCyASDMwZ+3+1SE1TCQBhcbAsGCO53GPSciirfimn0X4+DeKDSb0KkguxJbgkY9T27macW0sLKyyjEk8gD8uRg/rXLQUFkG7gTMx+frUW46kbQAFGCWBkHtE8+aK53zOl8jrngmHlHdaWNswgEmW8xb8oHvNAuguuQxBMyJIPM7u3fFJsbZAiSJO/bAE/pxTOnthjtYmJ+fIA5PC5PPal8m58R3KT8kKd9+H3TJjEL7TH865b8uxCSCMEiNpnOS3b3ot6dg0WpcnEQxJieAM8Z4qb0r4fvXz5LZChoN5+FPJBmDieAKxJsKtJbZWQd24Z9Nzd/XkzVt8LAvrLEKSy3kJgHCh1Jn7Zmp9n4etZ8S7vZXAm2AZXBZkGdxCniMQcGK1vQhbW/bWwWNsfMScE712wIAkDdwO45mmmKzsjfKsYk9Aa5B5H/ANv+KKdAor0zyzzP+0Yr4x3kqqqGDKm4swiE9hkGfviKo+haU3iRdtEWDDIkqUkAJ5s72MCP4cGrz428P9oveNZa8m1GlSwZBtj1AHBIM+s8VR6XrSKjFReMXdqL84K+XymOGHmIY8+WTzXn8q2zr430TNO14jwxdh9zMRcTCgGAsnDqRny8HPGKp+p9FUQyubniOVVrYQBWgkA/hGf0nvBq36jqbdkEulp7d0mUuYIYjkNBg+vEHI5qf0bRb7RtB1t7CoBUQGMAndAEAyIIzz9KRTnoo7x2Y7S9DvO/h+WJI8R/KpI5iVngGIHam/iHpI09xV8VGYiSVkRwIIJ7/lAFanp5uP4n7QzpcCDy3gptiRAcD5Wgjn9c1W3el2rz+DtBcfNqVt7VzuOBGwgQFzJJYZxS6WvZRcjeMvRm4dlYs6qsiRuG7OBA/EpJAJyR9K74w/xQDt2Rg85+nefcVM6j0Y27hUOLnhxuG0ggEgSUAJgSMrPAqvGoYofOWALEAdpIBIB9YHPtRnRZPIq3fKnbO0n8RgkT2P8AufSpOsvAgboUqcbpyPWAaTYFuGD7t0AoQFYlszvlgfTI4zSbmcMxE5G3ER2J4OfWi35bGmWk0OWywuBnPibRnygFZyIHzEkHtUi+63RlCSuVVm2yT9/51ASWUskr2gNEx3JH5elPAlgvlDOfxL5ioGNxPtWG+sMddH3M27cxIJtiJBbJk/17zSbaDc8XUEjnJIj3JjGafuXG/AMtE3AAfzpgtDbllg3l2tgbgeYPbHAFb50Tf4/HnOBNjUNaR9yksSzTgiI5JBjtU6zrJtAFlcl2by4dZURBBgjBwwM7Txg1G1RIYEGZwVZjt+y+tMIomRb8PacDygtzVOPmw9mXwrpMVfueJB2M2OxgE9579vypvU2AWDQxPLEOPLxj6DtRdZ2AAG2TmCJ/lTblZckegkmJI/rU3Ty8FXP2OG+J3b2jgDkE8cfrNNlyk7juB7n17CO3/FIViIMc/hBwBjPGa1On+GLACPe1q5AZralcSONxJyJ5A9a2YddC3yTC2ZrQaG5cLC1auE8sVkxJ9AMSaf6fp2Dl3tCIMi4GZYGJKqCcH2ya0HQOnC2WZg5dwNii5tUgnyliCNvfBzBMA5q16p4SIU8dfFCxbVFUbcYy0kQc7iRTTHtHPfN6K3o/Q1toX1Ba23CXRcA+YRKxkH/N+VX/AETp2newHdt1syAodgGAJWbpBAdoXvgcZqps70UeJdF60xColwfvDxLjBlRyC0fLM8Gq+1oN7eCrXLkPKAXNoAy5KqALeyTn+R4O8bc10T5H5I1XWOp2vDS1b2Da6+GqxgzGAP8ADI+k1E0SXw/jsu6zbueI1xSoMLiApglVUEnmTEcRTj6G3b2+OwZj8tm0IBPoWwzD1+VecUxp9feuhlUFrRK2nuAqttA7BdlhYlyAYn6fSruHVeVIj5YWEz00miuBQMUV04RAwvxF1EWNc5b5GtKrGMYz5u0QTn3NVo1WlLbDbW3uRirpeIGBggAgZ7c1Y9ctWn114XlaAlsi8rMDbkEZUCNsiS3uJwMZXq/TzZDBbu60x8rqylGnO0nIV/UYBBx6Dmp4zlF5SY50HV2rRcm0GRiu9mWYMQfm+ZcTIPM1K69dsL4baa2TcDEOLLGduxjBgxIIEL6TGKRY6npDZZDbJdgQCcux4G24JBz6QIn2pPRbWmRTavWgpZj51kLBECGHymPX37Uk6Xjkb/ZJ6WtjUbvFd33wqsWkbdqkrEbSQ0mOZz7058TaVbdgK83bRICFJFxWAJUbVEHiJEckwOaeXogKraW7a2EEoCpBgRmQTkSM9/auarpV2ybe9yU3eQq24BoMBtyg8T3rKn4/Kf8A02X8tMav6wC1bK6pfFcqAAqgCT55DHdKieSPMv2qs6p07TG74bBbTEeW5uSGY8TamZMn8u1TNBZ0d4+HeEam2cvJ3E/xDcCrDIwRH6U11VVt6lB4tk3B5tzKQDOAD2V4HY5jtEUlxpNDTW8ezN6Torm7sKF2VZZAWUgR8pubY98e4qBrFuKTbdSrE4BBgDsJOT9a2GqIS5cuRpPAu7ZuuSWDAGCMjP0I47d0/swXdYJsm21uVuu5LBoAEqWkbhnyiPrU3/otFtdmZ1ly0dnh2ltMF2nzlgx7mCMGmdFdUL2BGZGII4g9jiauX+H0Zlt6a7buOBuuDcCFIg4PPfvUDTdFv3br2xak2+UMLknBJJyMdvUVm2WVQloQknzqSCSSd2cEyccSa425yW2qP4d3IHuM96k9X6NeshPHVAzhikMSPKVndBx8w/Wq+/8Ah3lYHIz9ooctdlFSaymKvMsQCoUHIgyD7UhWnIksRi4Rj3wDSQGuKzKp9ZCkwB3NaHp3wuu6NTd2B7ZdipG45AGWEZBJMDEUSssSuTHZQgbmAAdrhkFRwR2hRkz9a03wzYfSlwwsi5cUBLdyTcUZ4RQxM+nPlp3UpZteGNHYuKcn9o2FmIwCAWgEGZnA9Pa11Ole4x8B7m8AA3FtBiCoM/vSQqNByAw4p1OK0c1cnlJXaWy2oG5WPjKIum5bw88qCDNuBjapxP0NP6hha0e+2baz8tlFIgsYIdy8yMzABEHJjL+gtXvGZDcJd3gi4q+Qi2rFjtYyNoELPcZFTL/RNKt7xrpa5cQZZgioZBnCgE8cEn6mniG2yV1pIzVrRb7e9iUjAuswuKqiN0zJc7phTxI5g1J8C5vVLtu2pOEthBvKmAIdT5DuIJIAjYfeGH1IfUlrc27X/jQW0VTGCw3kKX9DEx96c0t4i/CHa12B491GYxtMlX3RMfhjnHArElnGdm7xklX+kLYS6Lt1r11lMgEwikH5n+e5AkgYB5gc0zp9QECmy6EW7cE+7ASBGSJAI9ZPpWp0HSLCKGcuxB/8nlVjzPhnMEnhiTiTVN8U3HL23uOGHywq7VUAq4iWLT5WzP5VWuNrfROaXQ7034VuXmY6q9tEAvbV5eDwHIgIPUZ+0Vf9UhLaWLSKlpWQifZ1gW/MDvmPN2NUrahHX93bC2jJ33gUQA8bbUgvj8R55k8Uq5bQG026XN+wTcaNzDxkMf4V/wAIxx71aUsEn2ejUURRViZ5p8V61rWt1LJc2sLNshYB3QHPf3xIqztdctBRujY3ePL9zwJnvWl6z8P2NSP3ttSYw8eYfQ/0rBdU+Br+m3NpWNy3nyBirifQfK4zwRUXmWUTTRoeuXUuaS58uELK2MEZEH6j71mulazRi037XZO1rhHjNbYpwBG8fLBBk4E1Ra3WIbDgoUvoASsbYYQCdow3fsa03Stepsi0q8KBtuAx7yczPJ5pcJ2OtSSD8KIrDwdQhQ+YWbsMD7q0yPrHfM1U9T1KJb8MoyXA43ISd8AGck/LEgEY4inLG60f3bCysyLN23vsKwOSjjKA8+gzirD4tutcXTI4TxXYrgkrLQmCYYjzeg/Wiv5wZP8ARC0XQH2ALatERObpLesbiszn+LHrUSbll3lBba38u7OwEchBIdjPzbiP1qWem6q0fDV0vAyvhvvQtAJi25XacAnLCofWbqNaNvU2tRZcKRbZi53EgwhczOfwn7VN8eF8Sit52M9O0y2Llx7mlNzew8N7gMhjJOLgVF3Ek4M4iOKB1caYuVdHdm3vaUSwJAkAgYEDEjn7VLs9PuXtKGXU3XDqD4EqMcwHwSw58xORGKg6awd1225badqk3FG/sxUEwSSYMmWjg0lNy0bKTLfU9csPaa4bBd2UwRaaZIwS0djmc+tMXNHce6LiEkMqgXN8FIGfJiRPIaeTxFR+kLaSLTi8A0q1wXfJujAwcT2GO1XS/DFrw1WxduLtbfsZgVY5wzBd0Zjk1rm7+SwZmZ0zP9b0ramWu6iyiWV8rKxzuIneCPKJUDEzVZpOmNvawWW47kFLYBCM34SbsYQLJwwmeCauNOlpL20+Pb2AblcjwxkwmTkTMYjy4OKf1V8qq6aLdoLsZ7wMEqrggrgMbhKzjg9x3nK8r2VdNTiR+/8ADb6awxS8LYCszW0BkmMw5MxERiMetVnWbSFUbVoVbCK4ZjCiCTCg+aB6flUi2pdxa8a5FwwgvXM7QpJLAgsJjAEH1InDd7QC29wXL4ugFXc3ASmQwC7ZjAIb1kCttLTQs56ZL0ZUtZuXXY23kFGOGUKxtlh2aAJAqwf4gZ2FnSIGhRCrgegA7AckkkAYzS+g9Ft37e66260phVXEkZJJ5UZgAEQMT6TdF1C1b3C02nS0p85UsT93JieO5/lV+KXglbTZn1S4SS29dR4klVA3BtgTaAZB8kZ+/FSW+HbjNtbYzwGcgiRJP4yY3eXssflXLXUV0+sd7pa4TbL2yqkuWZoICr6LADYABPGaVf681pGueFb06k4RvnYnu20EAwZgST6isnj/AMma7+hj4h0y2igEgbd7o1xmGGEebnieO+AO1M2mu6a7Za4mzdv2qWJhTA7kmRI5zBPHav1HWzfdDI8ROI+ZiXQjyAnaJEczmrPqej1BuWbmtRPCd0twpkje4EOOQSdowSMcg0uF5PBuWlhjloXtU7FFR3A2yf7q0JJMkjLZmBnAGAKi/E/TvBRFfUNe1LFht2qFClWk7QNwzGSe9X3XeovatldO1qyoEIAuSfYBYA+gasTrtOi48V7upZpuXJP3kcDsAD9qryNqRI7LQxcC3HYGQDCrHoRuYkmB6CB61Gu3l1N62gkhnVN0wq7mAJUfiYTI9O1T+jfBeovhd5KWhEbsSP8AKMt/qgexr0Dovwtp9PBVdzj8bZP2HC/YCsl1SWEZWEXJPvXK6UorpIi65FKooAqOt/D2n1Qi9aVj2aPMPv8A0rE9R+ENTp86d/Gtji23zAegP/fpXpkURSOExlWDx231NmlD+7bIa3cWQR7iRj79+KYsXnGs05ZZC9yZUQGko5ziZ2nuAAfT1PrXw/Y1SxetgkcMMMPcNyKw/VPgu/YbdaJ1NoAjwyB4gB+uHj8/SkpMeaRf6m/vSAJMgwXZeDOGXIPuKdXqqbCmoTYvB3S9sj1Lxt9swcGsV0++FYm2xTI3WivB9NpgofUe3FXFvw2JJXJ5yf8AeKYXokav4PQLcuWL11XgsqqwgmJAJAlh7kk5rJaDRPqldwr7EibZYbiSs74yzHkYPbvmtba1lvToEs7LSrL7NuGUSW2nie/J9xmst0K/ZV2uai14fjuSupmNpJ+UMPlG4EyeSeKjyQm0isU0jTdH0mg1OnKrZUXAPMqkLcJXEhgcyfU4PMGuXenuMaW6WuASbF9fOQIkoZUNyAcke44L/UtFpLpTx1G4xF3zLJ4E3Vgbo4kz6U4NHqtOQdNc8a3/APBfck/6bmSPvP3qiWNCZM11XVMh3amxcuHA/uSFXZMCXJG4lzBB+npSbep8TZp7WmNy/KeK+CRsYMWZ2MoSc54kgVttV1Tdpma4Ba8yK8upABdQTuGAIJ549Kj6/qd+7IslkXPnS0xZh22tdCov18/f0pFx4b2N550UXX+irbRWvFH1DYt2UthiYiQGPmIH8YAjmOAaW/prloPcuadrdvhbV17YDkkGUSSS8gYP6YrSaW22muMz3bQu3FG57rF3AB7gFSfouxRnkiTR9a+J0CXFXzvdBDXAklp4VcwiieCxIk4maSuKEtjTVZOaY23DteG1QAPDLQvEksAQG7f9NW2j0y3UD3I0+mtmFZxtLdvICQEHbeQfYZmmvhdrP7xtiNqgAV3r8qgAA7o/iYzGc0vWG4W3Xdl9wJ3uo2L/AIbVvd8x7sx79+Kpxfwhb/ojX9ja22miS2q3LWxbpDAMV3OXnb+8A8oJnJaJq6fpGksWwNXcFxyJLXLjLuPfYgbAk8CTFU+n6q51Nq6bLLbKvbS4SOYDHaASCPIBPEzmQab1fVLVpm2hjcb5iJL5yAWORzhZGOKZNLsVkPU66xbv2Hs2Vt6dLnzCZMkeZsfLIHJxzAqZ8adaLoi2zL+IjKMH5TIMTmldN+EtRqiHdPBtyDNyTcYZ5kz9sVuOg/Cun0ubdsF+7sBun8oH2ApUntIZ0kYHonwhrdSd9+41tW9cGPQAQRP2+9b/AKH8K6fTfIgLD8bZP27D7VexXapPGl2Tq2xO2ugV2iqCBRRRQAUUUUAFFFFAHKGrtFAFR1j4fs6n51h+1xcOPv3HsZHtWL6x8H6i2N1sJqFHb5X+wJg16XSSKVo1PB4nqmZ0NtcmfNavFpHpHDK0xyaZ6TqXVGUh2RWKvO10bgklD5pzyuJHBzXr/WegWNSP3tsE8BxIcfRhkfTisPrfgy/ppOmIvWpJKExcE8weH+8H3qVS08lFSwRtDqitudMEu2v/AIpiDmQpbj/K0R6jir7xrjQUubDHyFVZf9UCfaQ1Y1LgLnbutXl+ZSIJ/wA6H5h7/rU+31vZAuqV/wAYyn3PK/cfenWDGi/17qtlrzWlF1YfyAsTtYP2Wc7YJIxPbNK611a1IV70W8SELbiZwGZflXvyCZ5qm/am8J1E3bTIwVlI3AEEZkjcPeZjtSb2pQC0y27YOwHe8KqyJIEZLfQfU+owI+tHjXCum8YWzg+VrdoRySYD3T7SBj3NF3o1mzbJAa4/8TQe5JhWIRR9P1NRtf1Q7pH71/w7FPhp7n+Juw9o4yahtp98vqDO6PKCceg9voD371N/WBl9kj4c/aGXw7CoTCs7uY2yAPMRljgnaPTtzWmu2tNprYOoPj3P4mEyx7JbX19BJ+tR/h/oGrdGRI09hmkO0+IZidqnI+rflxWw6L8L6fTQUTdc/wDkfLfYnj7c1sS0sGVSbMrd6LqdeU3J+z2Eym7DmREhR8uMfetT0P4W0+mgom5+9x8t/wAfarsLSqdcaWxPJ9HAK7RRVBQooooAKKKKACiiigAooooAKKKKACiiigAooooAK5FdooAqus9BsakfvUBYfK4w6/Rhn7cVies/Buot5tMbyDsDtuD/APl/0+lelUEUrlM1Vg8Ss9RZd1thuYSCMBx/mQgQRPb9Ke/a02WixEhRtk+qgYHc/bua9T6z0CzqQPFXI4dSVYc/iGYzxxUXoHwlp9LBRN1yI8V4L/Y8KPZQKXxY3kjBaLoet1B8lvwbc4a4I+8HP2j71sfhz4Ltadhccm9fj+8fhf8AInCfqa1UV2mSFb9HAK7RRTGBRRRQAUUUUAFFFFABRRRQAUUUUAf/2Q==">
            <a:hlinkClick r:id="rId4"/>
          </p:cNvPr>
          <p:cNvSpPr>
            <a:spLocks noChangeAspect="1" noChangeArrowheads="1"/>
          </p:cNvSpPr>
          <p:nvPr/>
        </p:nvSpPr>
        <p:spPr bwMode="auto">
          <a:xfrm>
            <a:off x="206375" y="-1241425"/>
            <a:ext cx="2571750" cy="291465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20100218194938-perfil.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32040" y="3356992"/>
            <a:ext cx="2355726" cy="2669824"/>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13 CuadroTexto"/>
          <p:cNvSpPr txBox="1"/>
          <p:nvPr/>
        </p:nvSpPr>
        <p:spPr>
          <a:xfrm>
            <a:off x="539552" y="1412776"/>
            <a:ext cx="2232248" cy="3447098"/>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chemeClr val="tx2"/>
                </a:solidFill>
              </a:rPr>
              <a:t> Unidades de estudios de los suelos</a:t>
            </a:r>
          </a:p>
          <a:p>
            <a:r>
              <a:rPr lang="es-VE" sz="1200" b="1" dirty="0" smtClean="0">
                <a:solidFill>
                  <a:srgbClr val="FF0000"/>
                </a:solidFill>
              </a:rPr>
              <a:t>   - El perfil</a:t>
            </a:r>
          </a:p>
          <a:p>
            <a:r>
              <a:rPr lang="es-VE" sz="1200" b="1" dirty="0">
                <a:solidFill>
                  <a:schemeClr val="tx2"/>
                </a:solidFill>
              </a:rPr>
              <a:t> </a:t>
            </a:r>
            <a:r>
              <a:rPr lang="es-VE" sz="1200" b="1" dirty="0" smtClean="0">
                <a:solidFill>
                  <a:schemeClr val="tx2"/>
                </a:solidFill>
              </a:rPr>
              <a:t> - El </a:t>
            </a:r>
            <a:r>
              <a:rPr lang="es-VE" sz="1200" b="1" dirty="0" err="1" smtClean="0">
                <a:solidFill>
                  <a:schemeClr val="tx2"/>
                </a:solidFill>
              </a:rPr>
              <a:t>pedón</a:t>
            </a:r>
            <a:endParaRPr lang="es-VE" sz="1200" b="1" dirty="0" smtClean="0">
              <a:solidFill>
                <a:schemeClr val="tx2"/>
              </a:solidFill>
            </a:endParaRPr>
          </a:p>
          <a:p>
            <a:r>
              <a:rPr lang="es-VE" sz="1200" b="1" dirty="0">
                <a:solidFill>
                  <a:srgbClr val="FF0000"/>
                </a:solidFill>
              </a:rPr>
              <a:t> </a:t>
            </a:r>
            <a:r>
              <a:rPr lang="es-VE" sz="1200" b="1" dirty="0" smtClean="0">
                <a:solidFill>
                  <a:srgbClr val="FF0000"/>
                </a:solidFill>
              </a:rPr>
              <a:t> - El </a:t>
            </a:r>
            <a:r>
              <a:rPr lang="es-VE" sz="1200" b="1" dirty="0" err="1" smtClean="0">
                <a:solidFill>
                  <a:srgbClr val="FF0000"/>
                </a:solidFill>
              </a:rPr>
              <a:t>polipedón</a:t>
            </a:r>
            <a:endParaRPr lang="es-VE" sz="1200" b="1" dirty="0" smtClean="0">
              <a:solidFill>
                <a:srgbClr val="FF0000"/>
              </a:solidFill>
            </a:endParaRPr>
          </a:p>
          <a:p>
            <a:pPr>
              <a:buFont typeface="Arial" pitchFamily="34" charset="0"/>
              <a:buChar char="•"/>
            </a:pPr>
            <a:r>
              <a:rPr lang="es-VE" sz="1200" b="1" dirty="0">
                <a:solidFill>
                  <a:srgbClr val="FF0000"/>
                </a:solidFill>
              </a:rPr>
              <a:t> </a:t>
            </a:r>
            <a:r>
              <a:rPr lang="es-VE" sz="1200" b="1" dirty="0" smtClean="0">
                <a:solidFill>
                  <a:srgbClr val="FF0000"/>
                </a:solidFill>
              </a:rPr>
              <a:t>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5" name="Rectangle 24"/>
          <p:cNvSpPr/>
          <p:nvPr/>
        </p:nvSpPr>
        <p:spPr>
          <a:xfrm>
            <a:off x="611560" y="2564904"/>
            <a:ext cx="2160240" cy="936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901460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Unidades de estudio de los suelos</a:t>
            </a:r>
            <a:endParaRPr lang="es-VE" sz="2000" b="1" dirty="0"/>
          </a:p>
        </p:txBody>
      </p:sp>
      <p:sp>
        <p:nvSpPr>
          <p:cNvPr id="26" name="25 CuadroTexto"/>
          <p:cNvSpPr txBox="1"/>
          <p:nvPr/>
        </p:nvSpPr>
        <p:spPr>
          <a:xfrm>
            <a:off x="3275856" y="1556792"/>
            <a:ext cx="5256584" cy="520142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El </a:t>
            </a:r>
            <a:r>
              <a:rPr lang="es-VE" sz="1600" b="1" dirty="0" err="1" smtClean="0">
                <a:latin typeface="Arial Narrow" pitchFamily="34" charset="0"/>
              </a:rPr>
              <a:t>Polipedón</a:t>
            </a:r>
            <a:endParaRPr lang="es-VE" sz="1600" b="1" dirty="0" smtClean="0">
              <a:latin typeface="Arial Narrow" pitchFamily="34" charset="0"/>
            </a:endParaRPr>
          </a:p>
          <a:p>
            <a:r>
              <a:rPr lang="es-VE" sz="1600" dirty="0" smtClean="0">
                <a:solidFill>
                  <a:schemeClr val="accent3">
                    <a:lumMod val="75000"/>
                  </a:schemeClr>
                </a:solidFill>
              </a:rPr>
              <a:t>Se refiere a un </a:t>
            </a:r>
            <a:r>
              <a:rPr lang="es-VE" sz="1600" dirty="0" smtClean="0"/>
              <a:t>conjunto de </a:t>
            </a:r>
            <a:r>
              <a:rPr lang="es-VE" sz="1600" dirty="0" err="1" smtClean="0"/>
              <a:t>pedones</a:t>
            </a:r>
            <a:r>
              <a:rPr lang="es-VE" sz="1600" dirty="0" smtClean="0"/>
              <a:t> que conforman un individuo suelo. </a:t>
            </a:r>
            <a:r>
              <a:rPr lang="es-VE" sz="1600" dirty="0" smtClean="0">
                <a:solidFill>
                  <a:schemeClr val="accent3">
                    <a:lumMod val="75000"/>
                  </a:schemeClr>
                </a:solidFill>
              </a:rPr>
              <a:t>Usualmente cuando se requiere realizar una buena caracterización de un suelo particular, se deben establecer varios </a:t>
            </a:r>
            <a:r>
              <a:rPr lang="es-VE" sz="1600" dirty="0" err="1" smtClean="0">
                <a:solidFill>
                  <a:schemeClr val="accent3">
                    <a:lumMod val="75000"/>
                  </a:schemeClr>
                </a:solidFill>
              </a:rPr>
              <a:t>pedones</a:t>
            </a:r>
            <a:r>
              <a:rPr lang="es-VE" sz="1600" dirty="0" smtClean="0">
                <a:solidFill>
                  <a:schemeClr val="accent3">
                    <a:lumMod val="75000"/>
                  </a:schemeClr>
                </a:solidFill>
              </a:rPr>
              <a:t>. </a:t>
            </a:r>
          </a:p>
          <a:p>
            <a:endParaRPr lang="es-VE" sz="1600" dirty="0"/>
          </a:p>
          <a:p>
            <a:endParaRPr lang="es-VE" sz="1600" dirty="0" smtClean="0"/>
          </a:p>
          <a:p>
            <a:r>
              <a:rPr lang="es-VE" sz="1600" dirty="0" smtClean="0"/>
              <a:t/>
            </a:r>
            <a:br>
              <a:rPr lang="es-VE" sz="1600" dirty="0" smtClean="0"/>
            </a:br>
            <a:r>
              <a:rPr lang="es-VE" sz="1600" dirty="0" smtClean="0"/>
              <a:t/>
            </a:r>
            <a:br>
              <a:rPr lang="es-VE" sz="1600" dirty="0" smtClean="0"/>
            </a:br>
            <a:r>
              <a:rPr lang="es-VE" sz="1600" dirty="0" smtClean="0"/>
              <a:t/>
            </a:r>
            <a:br>
              <a:rPr lang="es-VE" sz="1600" dirty="0" smtClean="0"/>
            </a:b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2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2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3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3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38" name="Picture 5" descr="Imagen 013"/>
          <p:cNvPicPr>
            <a:picLocks noChangeAspect="1" noChangeArrowheads="1"/>
          </p:cNvPicPr>
          <p:nvPr/>
        </p:nvPicPr>
        <p:blipFill>
          <a:blip r:embed="rId4" cstate="print"/>
          <a:srcRect/>
          <a:stretch>
            <a:fillRect/>
          </a:stretch>
        </p:blipFill>
        <p:spPr bwMode="auto">
          <a:xfrm>
            <a:off x="3854598" y="3032955"/>
            <a:ext cx="4248150" cy="3095625"/>
          </a:xfrm>
          <a:prstGeom prst="rect">
            <a:avLst/>
          </a:prstGeom>
          <a:noFill/>
          <a:ln w="9525">
            <a:noFill/>
            <a:miter lim="800000"/>
            <a:headEnd/>
            <a:tailEnd/>
          </a:ln>
        </p:spPr>
      </p:pic>
      <p:sp>
        <p:nvSpPr>
          <p:cNvPr id="16" name="TextBox 15"/>
          <p:cNvSpPr txBox="1"/>
          <p:nvPr/>
        </p:nvSpPr>
        <p:spPr>
          <a:xfrm>
            <a:off x="8102748" y="1084094"/>
            <a:ext cx="432048" cy="369332"/>
          </a:xfrm>
          <a:prstGeom prst="rect">
            <a:avLst/>
          </a:prstGeom>
          <a:noFill/>
        </p:spPr>
        <p:txBody>
          <a:bodyPr wrap="square" rtlCol="0">
            <a:spAutoFit/>
          </a:bodyPr>
          <a:lstStyle/>
          <a:p>
            <a:r>
              <a:rPr lang="es-VE" dirty="0" smtClean="0"/>
              <a:t>19</a:t>
            </a:r>
            <a:endParaRPr lang="en-US" dirty="0"/>
          </a:p>
        </p:txBody>
      </p:sp>
      <p:sp>
        <p:nvSpPr>
          <p:cNvPr id="18" name="13 CuadroTexto"/>
          <p:cNvSpPr txBox="1"/>
          <p:nvPr/>
        </p:nvSpPr>
        <p:spPr>
          <a:xfrm>
            <a:off x="539552" y="1412776"/>
            <a:ext cx="2232248" cy="3447098"/>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chemeClr val="tx2"/>
                </a:solidFill>
              </a:rPr>
              <a:t> Unidades de estudios de los suelos</a:t>
            </a:r>
          </a:p>
          <a:p>
            <a:r>
              <a:rPr lang="es-VE" sz="1200" b="1" dirty="0" smtClean="0">
                <a:solidFill>
                  <a:srgbClr val="FF0000"/>
                </a:solidFill>
              </a:rPr>
              <a:t>   - El perfil</a:t>
            </a:r>
          </a:p>
          <a:p>
            <a:r>
              <a:rPr lang="es-VE" sz="1200" b="1" dirty="0">
                <a:solidFill>
                  <a:srgbClr val="FF0000"/>
                </a:solidFill>
              </a:rPr>
              <a:t> </a:t>
            </a:r>
            <a:r>
              <a:rPr lang="es-VE" sz="1200" b="1" dirty="0" smtClean="0">
                <a:solidFill>
                  <a:srgbClr val="FF0000"/>
                </a:solidFill>
              </a:rPr>
              <a:t> - El </a:t>
            </a:r>
            <a:r>
              <a:rPr lang="es-VE" sz="1200" b="1" dirty="0" err="1" smtClean="0">
                <a:solidFill>
                  <a:srgbClr val="FF0000"/>
                </a:solidFill>
              </a:rPr>
              <a:t>pedón</a:t>
            </a:r>
            <a:endParaRPr lang="es-VE" sz="1200" b="1" dirty="0" smtClean="0">
              <a:solidFill>
                <a:srgbClr val="FF0000"/>
              </a:solidFill>
            </a:endParaRPr>
          </a:p>
          <a:p>
            <a:r>
              <a:rPr lang="es-VE" sz="1200" b="1" dirty="0">
                <a:solidFill>
                  <a:srgbClr val="FF0000"/>
                </a:solidFill>
              </a:rPr>
              <a:t> </a:t>
            </a:r>
            <a:r>
              <a:rPr lang="es-VE" sz="1200" b="1" dirty="0" smtClean="0">
                <a:solidFill>
                  <a:srgbClr val="FF0000"/>
                </a:solidFill>
              </a:rPr>
              <a:t> </a:t>
            </a:r>
            <a:r>
              <a:rPr lang="es-VE" sz="1200" b="1" dirty="0" smtClean="0">
                <a:solidFill>
                  <a:schemeClr val="tx2"/>
                </a:solidFill>
              </a:rPr>
              <a:t>- El </a:t>
            </a:r>
            <a:r>
              <a:rPr lang="es-VE" sz="1200" b="1" dirty="0" err="1" smtClean="0">
                <a:solidFill>
                  <a:schemeClr val="tx2"/>
                </a:solidFill>
              </a:rPr>
              <a:t>polipedón</a:t>
            </a:r>
            <a:endParaRPr lang="es-VE" sz="1200" b="1" dirty="0" smtClean="0">
              <a:solidFill>
                <a:schemeClr val="tx2"/>
              </a:solidFill>
            </a:endParaRPr>
          </a:p>
          <a:p>
            <a:pPr>
              <a:buFont typeface="Arial" pitchFamily="34" charset="0"/>
              <a:buChar char="•"/>
            </a:pPr>
            <a:r>
              <a:rPr lang="es-VE" sz="1200" b="1" dirty="0">
                <a:solidFill>
                  <a:srgbClr val="FF0000"/>
                </a:solidFill>
              </a:rPr>
              <a:t> </a:t>
            </a:r>
            <a:r>
              <a:rPr lang="es-VE" sz="1200" b="1" dirty="0" smtClean="0">
                <a:solidFill>
                  <a:srgbClr val="FF0000"/>
                </a:solidFill>
              </a:rPr>
              <a:t>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611560" y="2564904"/>
            <a:ext cx="2160240" cy="936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2 CuadroTexto"/>
          <p:cNvSpPr txBox="1"/>
          <p:nvPr/>
        </p:nvSpPr>
        <p:spPr>
          <a:xfrm>
            <a:off x="539552" y="62068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a:t>
            </a:r>
            <a:r>
              <a:rPr lang="es-VE" sz="2400" b="1" dirty="0">
                <a:solidFill>
                  <a:schemeClr val="accent3">
                    <a:lumMod val="60000"/>
                    <a:lumOff val="40000"/>
                  </a:schemeClr>
                </a:solidFill>
              </a:rPr>
              <a:t>SUELO</a:t>
            </a:r>
          </a:p>
          <a:p>
            <a:r>
              <a:rPr lang="es-VE" sz="2000" b="1" dirty="0"/>
              <a:t>                                                                        </a:t>
            </a:r>
            <a:r>
              <a:rPr lang="es-VE" sz="2000" b="1" dirty="0" smtClean="0">
                <a:solidFill>
                  <a:schemeClr val="accent3">
                    <a:lumMod val="75000"/>
                  </a:schemeClr>
                </a:solidFill>
              </a:rPr>
              <a:t>Introducción</a:t>
            </a:r>
            <a:endParaRPr lang="es-VE" sz="2000" b="1" dirty="0">
              <a:solidFill>
                <a:schemeClr val="accent3">
                  <a:lumMod val="75000"/>
                </a:schemeClr>
              </a:solidFill>
            </a:endParaRPr>
          </a:p>
        </p:txBody>
      </p:sp>
      <p:sp>
        <p:nvSpPr>
          <p:cNvPr id="5" name="13 CuadroTexto"/>
          <p:cNvSpPr txBox="1"/>
          <p:nvPr/>
        </p:nvSpPr>
        <p:spPr>
          <a:xfrm>
            <a:off x="539552" y="177281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6" name="14 CuadroTexto"/>
          <p:cNvSpPr txBox="1"/>
          <p:nvPr/>
        </p:nvSpPr>
        <p:spPr>
          <a:xfrm>
            <a:off x="3347864" y="1796590"/>
            <a:ext cx="5256584" cy="4647426"/>
          </a:xfrm>
          <a:prstGeom prst="rect">
            <a:avLst/>
          </a:prstGeom>
          <a:solidFill>
            <a:schemeClr val="accent3">
              <a:lumMod val="20000"/>
              <a:lumOff val="80000"/>
            </a:schemeClr>
          </a:solidFill>
        </p:spPr>
        <p:txBody>
          <a:bodyPr wrap="square" rtlCol="0">
            <a:spAutoFit/>
          </a:bodyPr>
          <a:lstStyle/>
          <a:p>
            <a:r>
              <a:rPr lang="es-VE" b="1" dirty="0" smtClean="0">
                <a:solidFill>
                  <a:schemeClr val="accent3">
                    <a:lumMod val="75000"/>
                  </a:schemeClr>
                </a:solidFill>
              </a:rPr>
              <a:t>Introducción</a:t>
            </a:r>
          </a:p>
          <a:p>
            <a:pPr algn="just"/>
            <a:r>
              <a:rPr lang="es-ES" sz="1400" dirty="0">
                <a:solidFill>
                  <a:schemeClr val="accent3">
                    <a:lumMod val="75000"/>
                  </a:schemeClr>
                </a:solidFill>
              </a:rPr>
              <a:t>El suelo es un componente de los ecosistemas terrestres y un recurso natural que se ubica en la capa superior de la corteza terrestre. Usualmente pensamos como un elemento carente de vida, pero dentro de él habitan las raíces de las plantas, algas, líquenes, microorganismos (bacterias, hongos y actinomicetos), una gran variedad de invertebrados (lombrices, ciempiés, </a:t>
            </a:r>
            <a:r>
              <a:rPr lang="es-ES" sz="1400" dirty="0" err="1">
                <a:solidFill>
                  <a:schemeClr val="accent3">
                    <a:lumMod val="75000"/>
                  </a:schemeClr>
                </a:solidFill>
              </a:rPr>
              <a:t>milípedos</a:t>
            </a:r>
            <a:r>
              <a:rPr lang="es-ES" sz="1400" dirty="0">
                <a:solidFill>
                  <a:schemeClr val="accent3">
                    <a:lumMod val="75000"/>
                  </a:schemeClr>
                </a:solidFill>
              </a:rPr>
              <a:t>, moluscos, </a:t>
            </a:r>
            <a:r>
              <a:rPr lang="es-ES" sz="1400" dirty="0" err="1">
                <a:solidFill>
                  <a:schemeClr val="accent3">
                    <a:lumMod val="75000"/>
                  </a:schemeClr>
                </a:solidFill>
              </a:rPr>
              <a:t>etc</a:t>
            </a:r>
            <a:r>
              <a:rPr lang="es-ES" sz="1400" dirty="0">
                <a:solidFill>
                  <a:schemeClr val="accent3">
                    <a:lumMod val="75000"/>
                  </a:schemeClr>
                </a:solidFill>
              </a:rPr>
              <a:t>) e incluso algunos vertebrados construyen madrigueras dentro de él (topos, ratones, conejos, </a:t>
            </a:r>
            <a:r>
              <a:rPr lang="es-ES" sz="1400" dirty="0" err="1">
                <a:solidFill>
                  <a:schemeClr val="accent3">
                    <a:lumMod val="75000"/>
                  </a:schemeClr>
                </a:solidFill>
              </a:rPr>
              <a:t>rabipelados</a:t>
            </a:r>
            <a:r>
              <a:rPr lang="es-ES" sz="1400" dirty="0">
                <a:solidFill>
                  <a:schemeClr val="accent3">
                    <a:lumMod val="75000"/>
                  </a:schemeClr>
                </a:solidFill>
              </a:rPr>
              <a:t>, </a:t>
            </a:r>
            <a:r>
              <a:rPr lang="es-ES" sz="1400" dirty="0" err="1">
                <a:solidFill>
                  <a:schemeClr val="accent3">
                    <a:lumMod val="75000"/>
                  </a:schemeClr>
                </a:solidFill>
              </a:rPr>
              <a:t>etc</a:t>
            </a:r>
            <a:r>
              <a:rPr lang="es-ES" sz="1400" dirty="0">
                <a:solidFill>
                  <a:schemeClr val="accent3">
                    <a:lumMod val="75000"/>
                  </a:schemeClr>
                </a:solidFill>
              </a:rPr>
              <a:t>). </a:t>
            </a:r>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VE" sz="1400" dirty="0">
              <a:solidFill>
                <a:schemeClr val="accent3">
                  <a:lumMod val="75000"/>
                </a:schemeClr>
              </a:solidFill>
            </a:endParaRPr>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54868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548680"/>
            <a:ext cx="1073728" cy="1080120"/>
          </a:xfrm>
          <a:prstGeom prst="rect">
            <a:avLst/>
          </a:prstGeom>
          <a:noFill/>
        </p:spPr>
      </p:pic>
      <p:sp>
        <p:nvSpPr>
          <p:cNvPr id="13" name="TextBox 1"/>
          <p:cNvSpPr txBox="1"/>
          <p:nvPr/>
        </p:nvSpPr>
        <p:spPr>
          <a:xfrm>
            <a:off x="8102748" y="1444134"/>
            <a:ext cx="432048" cy="369332"/>
          </a:xfrm>
          <a:prstGeom prst="rect">
            <a:avLst/>
          </a:prstGeom>
          <a:noFill/>
        </p:spPr>
        <p:txBody>
          <a:bodyPr wrap="square" rtlCol="0">
            <a:spAutoFit/>
          </a:bodyPr>
          <a:lstStyle/>
          <a:p>
            <a:r>
              <a:rPr lang="en-US" dirty="0" smtClean="0"/>
              <a:t>2</a:t>
            </a:r>
            <a:endParaRPr lang="en-US" dirty="0"/>
          </a:p>
        </p:txBody>
      </p:sp>
      <p:sp>
        <p:nvSpPr>
          <p:cNvPr id="14" name="Rectangle 2"/>
          <p:cNvSpPr/>
          <p:nvPr/>
        </p:nvSpPr>
        <p:spPr>
          <a:xfrm>
            <a:off x="575556" y="2348880"/>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File:La importancia del suelo.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44008" y="4149080"/>
            <a:ext cx="2952328" cy="22142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10900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24" name="23 CuadroTexto"/>
          <p:cNvSpPr txBox="1"/>
          <p:nvPr/>
        </p:nvSpPr>
        <p:spPr>
          <a:xfrm>
            <a:off x="3275856" y="1556792"/>
            <a:ext cx="5256584" cy="520142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dirty="0" smtClean="0">
                <a:latin typeface="Arial Narrow" pitchFamily="34" charset="0"/>
              </a:rPr>
              <a:t>El suelo es un cuerpo heterogéneo y ello se puede visualizar a: través de</a:t>
            </a: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r>
              <a:rPr lang="es-VE" sz="1600" b="1" dirty="0" smtClean="0">
                <a:latin typeface="Arial Narrow" pitchFamily="34" charset="0"/>
              </a:rPr>
              <a:t>- </a:t>
            </a:r>
            <a:r>
              <a:rPr lang="es-VE" sz="1600" b="1" dirty="0" smtClean="0">
                <a:solidFill>
                  <a:srgbClr val="FF0000"/>
                </a:solidFill>
                <a:latin typeface="Arial Narrow" pitchFamily="34" charset="0"/>
              </a:rPr>
              <a:t>Los horizontes del suelo: </a:t>
            </a:r>
            <a:r>
              <a:rPr lang="es-VE" sz="1600" dirty="0" smtClean="0">
                <a:solidFill>
                  <a:schemeClr val="accent3">
                    <a:lumMod val="75000"/>
                  </a:schemeClr>
                </a:solidFill>
                <a:latin typeface="Arial Narrow" pitchFamily="34" charset="0"/>
              </a:rPr>
              <a:t>A nivel macroscópico, c</a:t>
            </a:r>
            <a:r>
              <a:rPr lang="es-VE" sz="1600" dirty="0" smtClean="0">
                <a:latin typeface="Arial Narrow" pitchFamily="34" charset="0"/>
              </a:rPr>
              <a:t>on la presencia de diferentes horizontes o capas que lo conforma</a:t>
            </a: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r>
              <a:rPr lang="es-VE" sz="1600" b="1" dirty="0" smtClean="0">
                <a:latin typeface="Arial Narrow" pitchFamily="34" charset="0"/>
              </a:rPr>
              <a:t>- </a:t>
            </a:r>
            <a:r>
              <a:rPr lang="es-VE" sz="1600" b="1" dirty="0" smtClean="0">
                <a:solidFill>
                  <a:srgbClr val="FF0000"/>
                </a:solidFill>
                <a:latin typeface="Arial Narrow" pitchFamily="34" charset="0"/>
              </a:rPr>
              <a:t>Diferentes fases de la materia:  </a:t>
            </a:r>
            <a:r>
              <a:rPr lang="es-VE" sz="1600" b="1" dirty="0" smtClean="0">
                <a:solidFill>
                  <a:schemeClr val="accent3">
                    <a:lumMod val="75000"/>
                  </a:schemeClr>
                </a:solidFill>
                <a:latin typeface="Arial Narrow" pitchFamily="34" charset="0"/>
              </a:rPr>
              <a:t>A nivel microscópico, c</a:t>
            </a:r>
            <a:r>
              <a:rPr lang="es-VE" sz="1600" dirty="0" smtClean="0">
                <a:latin typeface="Arial Narrow" pitchFamily="34" charset="0"/>
              </a:rPr>
              <a:t>on la presencia de diferentes fases de la materia,  en estado líquido, sólido y gaseoso</a:t>
            </a: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sz="1600" dirty="0" smtClean="0">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25"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26"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7"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8"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29"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30"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31"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2"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33"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23554" name="Picture 2" descr="https://encrypted-tbn2.gstatic.com/images?q=tbn:ANd9GcTjKrUMY6120IoopfdnwEdLkZrnQfv7nf1F9LogTEsXUkBmOeu8"/>
          <p:cNvPicPr>
            <a:picLocks noChangeAspect="1" noChangeArrowheads="1"/>
          </p:cNvPicPr>
          <p:nvPr/>
        </p:nvPicPr>
        <p:blipFill>
          <a:blip r:embed="rId4" cstate="print"/>
          <a:srcRect/>
          <a:stretch>
            <a:fillRect/>
          </a:stretch>
        </p:blipFill>
        <p:spPr bwMode="auto">
          <a:xfrm>
            <a:off x="3563888" y="4034393"/>
            <a:ext cx="2466975" cy="1847851"/>
          </a:xfrm>
          <a:prstGeom prst="rect">
            <a:avLst/>
          </a:prstGeom>
          <a:noFill/>
        </p:spPr>
      </p:pic>
      <p:pic>
        <p:nvPicPr>
          <p:cNvPr id="37" name="Picture 4"/>
          <p:cNvPicPr>
            <a:picLocks noChangeAspect="1" noChangeArrowheads="1"/>
          </p:cNvPicPr>
          <p:nvPr/>
        </p:nvPicPr>
        <p:blipFill>
          <a:blip r:embed="rId5" cstate="print"/>
          <a:srcRect/>
          <a:stretch>
            <a:fillRect/>
          </a:stretch>
        </p:blipFill>
        <p:spPr bwMode="auto">
          <a:xfrm>
            <a:off x="6228184" y="4163767"/>
            <a:ext cx="2232248" cy="1589101"/>
          </a:xfrm>
          <a:prstGeom prst="rect">
            <a:avLst/>
          </a:prstGeom>
          <a:noFill/>
          <a:ln w="9525">
            <a:noFill/>
            <a:miter lim="800000"/>
            <a:headEnd/>
            <a:tailEnd/>
          </a:ln>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20</a:t>
            </a:r>
            <a:endParaRPr lang="en-US" dirty="0"/>
          </a:p>
        </p:txBody>
      </p:sp>
      <p:sp>
        <p:nvSpPr>
          <p:cNvPr id="17" name="13 CuadroTexto"/>
          <p:cNvSpPr txBox="1"/>
          <p:nvPr/>
        </p:nvSpPr>
        <p:spPr>
          <a:xfrm>
            <a:off x="539552" y="1412776"/>
            <a:ext cx="2232248" cy="3262432"/>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rgbClr val="FF0000"/>
                </a:solidFill>
              </a:rPr>
              <a:t> </a:t>
            </a:r>
            <a:r>
              <a:rPr lang="es-VE" sz="1200" b="1" dirty="0" smtClean="0">
                <a:solidFill>
                  <a:srgbClr val="FF0000"/>
                </a:solidFill>
              </a:rPr>
              <a:t> - Los horizontes del suelo</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8" name="Rectangle 17"/>
          <p:cNvSpPr/>
          <p:nvPr/>
        </p:nvSpPr>
        <p:spPr>
          <a:xfrm>
            <a:off x="547031" y="2924944"/>
            <a:ext cx="216024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561249"/>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latin typeface="Arial Narrow" pitchFamily="34" charset="0"/>
              </a:rPr>
              <a:t>Los Horizontes del Suelo</a:t>
            </a:r>
            <a:endParaRPr lang="es-VE" sz="1600" b="1" dirty="0">
              <a:latin typeface="Arial Narrow" pitchFamily="34" charset="0"/>
            </a:endParaRPr>
          </a:p>
          <a:p>
            <a:pPr algn="just">
              <a:spcBef>
                <a:spcPct val="20000"/>
              </a:spcBef>
              <a:buClr>
                <a:schemeClr val="bg2"/>
              </a:buClr>
              <a:buSzPct val="65000"/>
              <a:buFont typeface="Arial" pitchFamily="34" charset="0"/>
              <a:buChar char="•"/>
            </a:pPr>
            <a:r>
              <a:rPr lang="es-VE" sz="1600" dirty="0" smtClean="0"/>
              <a:t>El suelo es un cuerpo heterogéneo y ello se visualiza cuando se estudia en el campo, ya que aparece conformado por </a:t>
            </a:r>
            <a:r>
              <a:rPr lang="es-VE" sz="1600" dirty="0" smtClean="0">
                <a:solidFill>
                  <a:schemeClr val="accent3">
                    <a:lumMod val="75000"/>
                  </a:schemeClr>
                </a:solidFill>
              </a:rPr>
              <a:t>varios</a:t>
            </a:r>
            <a:r>
              <a:rPr lang="es-VE" sz="1600" dirty="0" smtClean="0"/>
              <a:t> horizontes o</a:t>
            </a:r>
            <a:r>
              <a:rPr lang="es-VE" sz="1600" dirty="0" smtClean="0">
                <a:solidFill>
                  <a:srgbClr val="00B050"/>
                </a:solidFill>
              </a:rPr>
              <a:t> </a:t>
            </a:r>
            <a:r>
              <a:rPr lang="es-VE" sz="1600" dirty="0" smtClean="0"/>
              <a:t>capas horizontales que se diferencian por su color y otras características. Dependiendo de su posición relativa en el perfil y de algunos atributos </a:t>
            </a:r>
            <a:r>
              <a:rPr lang="es-VE" sz="1600" dirty="0" smtClean="0">
                <a:solidFill>
                  <a:schemeClr val="accent3">
                    <a:lumMod val="75000"/>
                  </a:schemeClr>
                </a:solidFill>
              </a:rPr>
              <a:t>particulares</a:t>
            </a:r>
            <a:r>
              <a:rPr lang="es-VE" sz="1600" dirty="0" smtClean="0"/>
              <a:t> se pueden discriminar los siguientes horizontes:</a:t>
            </a:r>
          </a:p>
          <a:p>
            <a:pPr algn="just">
              <a:spcBef>
                <a:spcPct val="20000"/>
              </a:spcBef>
              <a:buClr>
                <a:schemeClr val="bg2"/>
              </a:buClr>
              <a:buSzPct val="65000"/>
              <a:buFont typeface="Arial" pitchFamily="34" charset="0"/>
              <a:buChar char="•"/>
            </a:pPr>
            <a:endParaRPr lang="es-VE" sz="1600" dirty="0" smtClean="0"/>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Horizonte O</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Horizonte A</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Horizonte B</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Horizonte C</a:t>
            </a:r>
          </a:p>
          <a:p>
            <a:pPr algn="just">
              <a:spcBef>
                <a:spcPct val="20000"/>
              </a:spcBef>
              <a:buClr>
                <a:schemeClr val="bg2"/>
              </a:buClr>
              <a:buSzPct val="65000"/>
              <a:buFont typeface="Arial" pitchFamily="34" charset="0"/>
              <a:buChar char="•"/>
            </a:pPr>
            <a:r>
              <a:rPr lang="es-VE" sz="1600" b="1" dirty="0" smtClean="0">
                <a:solidFill>
                  <a:srgbClr val="FF0000"/>
                </a:solidFill>
                <a:latin typeface="Arial Narrow" pitchFamily="34" charset="0"/>
              </a:rPr>
              <a:t>- Material parental</a:t>
            </a:r>
            <a:endParaRPr lang="es-VE" sz="1600" b="1" dirty="0">
              <a:solidFill>
                <a:srgbClr val="FF0000"/>
              </a:solidFill>
              <a:latin typeface="Arial Narrow" pitchFamily="34" charset="0"/>
            </a:endParaRPr>
          </a:p>
          <a:p>
            <a:pPr algn="just">
              <a:spcBef>
                <a:spcPct val="20000"/>
              </a:spcBef>
              <a:buClr>
                <a:schemeClr val="bg2"/>
              </a:buClr>
              <a:buSzPct val="65000"/>
              <a:buFont typeface="Arial" pitchFamily="34" charset="0"/>
              <a:buChar char="•"/>
            </a:pPr>
            <a:endParaRPr lang="es-VE" sz="1600" dirty="0">
              <a:latin typeface="Arial Narrow" pitchFamily="34" charset="0"/>
            </a:endParaRPr>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25602" name="Picture 2" descr="http://images.slideplayer.es/2/136476/slides/slide_12.jpg"/>
          <p:cNvPicPr>
            <a:picLocks noChangeAspect="1" noChangeArrowheads="1"/>
          </p:cNvPicPr>
          <p:nvPr/>
        </p:nvPicPr>
        <p:blipFill>
          <a:blip r:embed="rId4" cstate="print"/>
          <a:srcRect/>
          <a:stretch>
            <a:fillRect/>
          </a:stretch>
        </p:blipFill>
        <p:spPr bwMode="auto">
          <a:xfrm>
            <a:off x="5076056" y="3573016"/>
            <a:ext cx="3198515" cy="2397245"/>
          </a:xfrm>
          <a:prstGeom prst="rect">
            <a:avLst/>
          </a:prstGeom>
          <a:noFill/>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21</a:t>
            </a:r>
            <a:endParaRPr lang="en-US" dirty="0"/>
          </a:p>
        </p:txBody>
      </p:sp>
      <p:sp>
        <p:nvSpPr>
          <p:cNvPr id="18" name="13 CuadroTexto"/>
          <p:cNvSpPr txBox="1"/>
          <p:nvPr/>
        </p:nvSpPr>
        <p:spPr>
          <a:xfrm>
            <a:off x="539552" y="1412776"/>
            <a:ext cx="2232248" cy="3262432"/>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47031" y="2924944"/>
            <a:ext cx="216024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5466112"/>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Horizonte O:</a:t>
            </a:r>
          </a:p>
          <a:p>
            <a:pPr algn="just">
              <a:spcBef>
                <a:spcPct val="20000"/>
              </a:spcBef>
              <a:buClr>
                <a:schemeClr val="bg2"/>
              </a:buClr>
              <a:buSzPct val="65000"/>
              <a:buFont typeface="Arial" pitchFamily="34" charset="0"/>
              <a:buChar char="•"/>
            </a:pPr>
            <a:r>
              <a:rPr lang="es-VE" dirty="0" smtClean="0"/>
              <a:t>Es una capa orgánica superficial, constituida por restos de plantas total o parcialmente descompuestas. </a:t>
            </a:r>
            <a:r>
              <a:rPr lang="es-VE" dirty="0" smtClean="0">
                <a:solidFill>
                  <a:schemeClr val="accent3">
                    <a:lumMod val="75000"/>
                  </a:schemeClr>
                </a:solidFill>
              </a:rPr>
              <a:t>Este horizonte se encuentra principalmente en ecosistemas en donde hay una gran producción de hojarasca que se acumula sobre el suelo</a:t>
            </a:r>
            <a:r>
              <a:rPr lang="es-VE" dirty="0" smtClean="0"/>
              <a:t>. </a:t>
            </a: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28" name="Picture 2" descr="usosue4"/>
          <p:cNvPicPr>
            <a:picLocks noChangeAspect="1" noChangeArrowheads="1"/>
          </p:cNvPicPr>
          <p:nvPr/>
        </p:nvPicPr>
        <p:blipFill>
          <a:blip r:embed="rId4" cstate="print"/>
          <a:srcRect/>
          <a:stretch>
            <a:fillRect/>
          </a:stretch>
        </p:blipFill>
        <p:spPr bwMode="auto">
          <a:xfrm>
            <a:off x="6300192" y="3528236"/>
            <a:ext cx="2098576" cy="3119576"/>
          </a:xfrm>
          <a:prstGeom prst="rect">
            <a:avLst/>
          </a:prstGeom>
          <a:noFill/>
          <a:ln w="9525">
            <a:noFill/>
            <a:miter lim="800000"/>
            <a:headEnd/>
            <a:tailEnd/>
          </a:ln>
        </p:spPr>
      </p:pic>
      <p:pic>
        <p:nvPicPr>
          <p:cNvPr id="26626" name="Picture 2" descr="https://encrypted-tbn2.gstatic.com/images?q=tbn:ANd9GcTjKrUMY6120IoopfdnwEdLkZrnQfv7nf1F9LogTEsXUkBmOeu8"/>
          <p:cNvPicPr>
            <a:picLocks noChangeAspect="1" noChangeArrowheads="1"/>
          </p:cNvPicPr>
          <p:nvPr/>
        </p:nvPicPr>
        <p:blipFill>
          <a:blip r:embed="rId5" cstate="print"/>
          <a:srcRect/>
          <a:stretch>
            <a:fillRect/>
          </a:stretch>
        </p:blipFill>
        <p:spPr bwMode="auto">
          <a:xfrm>
            <a:off x="3424349" y="4073081"/>
            <a:ext cx="2466975" cy="2567931"/>
          </a:xfrm>
          <a:prstGeom prst="rect">
            <a:avLst/>
          </a:prstGeom>
          <a:noFill/>
        </p:spPr>
      </p:pic>
      <p:sp>
        <p:nvSpPr>
          <p:cNvPr id="32" name="31 Flecha izquierda y derecha"/>
          <p:cNvSpPr/>
          <p:nvPr/>
        </p:nvSpPr>
        <p:spPr>
          <a:xfrm>
            <a:off x="5652120" y="3789040"/>
            <a:ext cx="648072"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8" name="TextBox 17"/>
          <p:cNvSpPr txBox="1"/>
          <p:nvPr/>
        </p:nvSpPr>
        <p:spPr>
          <a:xfrm>
            <a:off x="8102748" y="1084094"/>
            <a:ext cx="432048" cy="369332"/>
          </a:xfrm>
          <a:prstGeom prst="rect">
            <a:avLst/>
          </a:prstGeom>
          <a:noFill/>
        </p:spPr>
        <p:txBody>
          <a:bodyPr wrap="square" rtlCol="0">
            <a:spAutoFit/>
          </a:bodyPr>
          <a:lstStyle/>
          <a:p>
            <a:r>
              <a:rPr lang="en-US" dirty="0" smtClean="0"/>
              <a:t>22</a:t>
            </a:r>
            <a:endParaRPr lang="en-US" dirty="0"/>
          </a:p>
        </p:txBody>
      </p:sp>
      <p:sp>
        <p:nvSpPr>
          <p:cNvPr id="22"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chemeClr val="tx2"/>
                </a:solidFill>
              </a:rPr>
              <a:t> </a:t>
            </a:r>
            <a:r>
              <a:rPr lang="es-VE" sz="1200" b="1" dirty="0" smtClean="0">
                <a:solidFill>
                  <a:schemeClr val="tx2"/>
                </a:solidFill>
              </a:rPr>
              <a:t>      -Horizonte O</a:t>
            </a:r>
          </a:p>
          <a:p>
            <a:r>
              <a:rPr lang="es-VE" sz="1200" b="1" dirty="0" smtClean="0">
                <a:solidFill>
                  <a:srgbClr val="FF0000"/>
                </a:solidFill>
              </a:rPr>
              <a:t>      - Horizonte A</a:t>
            </a:r>
          </a:p>
          <a:p>
            <a:r>
              <a:rPr lang="es-VE" sz="1200" b="1" dirty="0">
                <a:solidFill>
                  <a:srgbClr val="FF0000"/>
                </a:solidFill>
              </a:rPr>
              <a:t> </a:t>
            </a:r>
            <a:r>
              <a:rPr lang="es-VE" sz="1200" b="1" dirty="0" smtClean="0">
                <a:solidFill>
                  <a:srgbClr val="FF0000"/>
                </a:solidFill>
              </a:rPr>
              <a:t>     - Horizonte B</a:t>
            </a:r>
          </a:p>
          <a:p>
            <a:r>
              <a:rPr lang="es-VE" sz="1200" b="1" dirty="0">
                <a:solidFill>
                  <a:srgbClr val="FF0000"/>
                </a:solidFill>
              </a:rPr>
              <a:t> </a:t>
            </a:r>
            <a:r>
              <a:rPr lang="es-VE" sz="1200" b="1" dirty="0" smtClean="0">
                <a:solidFill>
                  <a:srgbClr val="FF0000"/>
                </a:solidFill>
              </a:rPr>
              <a:t>     - Horizonte C</a:t>
            </a:r>
          </a:p>
          <a:p>
            <a:r>
              <a:rPr lang="es-VE" sz="1200" b="1" dirty="0">
                <a:solidFill>
                  <a:srgbClr val="FF0000"/>
                </a:solidFill>
              </a:rPr>
              <a:t> </a:t>
            </a:r>
            <a:r>
              <a:rPr lang="es-VE" sz="1200" b="1" dirty="0" smtClean="0">
                <a:solidFill>
                  <a:srgbClr val="FF0000"/>
                </a:solidFill>
              </a:rPr>
              <a:t>     - Material parental</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3" name="Rectangle 22"/>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555093"/>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sz="1600" b="1" dirty="0" smtClean="0"/>
              <a:t>Horizonte A:</a:t>
            </a:r>
          </a:p>
          <a:p>
            <a:pPr algn="just">
              <a:spcBef>
                <a:spcPct val="20000"/>
              </a:spcBef>
              <a:buClr>
                <a:schemeClr val="bg2"/>
              </a:buClr>
              <a:buSzPct val="65000"/>
              <a:buFont typeface="Arial" pitchFamily="34" charset="0"/>
              <a:buChar char="•"/>
            </a:pPr>
            <a:r>
              <a:rPr lang="es-VE" sz="1600" dirty="0" smtClean="0"/>
              <a:t>Es la capa mineral mas superficial con mayor acumulación de materia orgánica descompuesta y colores mas oscuros. </a:t>
            </a:r>
            <a:r>
              <a:rPr lang="es-VE" sz="1600" dirty="0" smtClean="0">
                <a:solidFill>
                  <a:schemeClr val="accent3">
                    <a:lumMod val="75000"/>
                  </a:schemeClr>
                </a:solidFill>
              </a:rPr>
              <a:t>Se encuentra debajo del horizonte O (cuando este está presente). </a:t>
            </a:r>
            <a:r>
              <a:rPr lang="es-VE" sz="1600" dirty="0" smtClean="0"/>
              <a:t>Presenta también mayor lavado de arcillas y compuestos solubles. Se le conoce también como horizonte de </a:t>
            </a:r>
            <a:r>
              <a:rPr lang="es-VE" sz="1600" dirty="0" err="1" smtClean="0"/>
              <a:t>Iluviación</a:t>
            </a:r>
            <a:r>
              <a:rPr lang="es-VE" sz="1600" dirty="0" smtClean="0"/>
              <a:t>.</a:t>
            </a:r>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9" name="Picture 2" descr="https://encrypted-tbn2.gstatic.com/images?q=tbn:ANd9GcTjKrUMY6120IoopfdnwEdLkZrnQfv7nf1F9LogTEsXUkBmOeu8"/>
          <p:cNvPicPr>
            <a:picLocks noChangeAspect="1" noChangeArrowheads="1"/>
          </p:cNvPicPr>
          <p:nvPr/>
        </p:nvPicPr>
        <p:blipFill>
          <a:blip r:embed="rId4" cstate="print"/>
          <a:srcRect/>
          <a:stretch>
            <a:fillRect/>
          </a:stretch>
        </p:blipFill>
        <p:spPr bwMode="auto">
          <a:xfrm>
            <a:off x="3419872" y="3717032"/>
            <a:ext cx="2466975" cy="2567931"/>
          </a:xfrm>
          <a:prstGeom prst="rect">
            <a:avLst/>
          </a:prstGeom>
          <a:noFill/>
        </p:spPr>
      </p:pic>
      <p:pic>
        <p:nvPicPr>
          <p:cNvPr id="20" name="Picture 2" descr="usosue4"/>
          <p:cNvPicPr>
            <a:picLocks noChangeAspect="1" noChangeArrowheads="1"/>
          </p:cNvPicPr>
          <p:nvPr/>
        </p:nvPicPr>
        <p:blipFill>
          <a:blip r:embed="rId5" cstate="print"/>
          <a:srcRect/>
          <a:stretch>
            <a:fillRect/>
          </a:stretch>
        </p:blipFill>
        <p:spPr bwMode="auto">
          <a:xfrm>
            <a:off x="6300192" y="3212976"/>
            <a:ext cx="2098576" cy="3119576"/>
          </a:xfrm>
          <a:prstGeom prst="rect">
            <a:avLst/>
          </a:prstGeom>
          <a:noFill/>
          <a:ln w="9525">
            <a:noFill/>
            <a:miter lim="800000"/>
            <a:headEnd/>
            <a:tailEnd/>
          </a:ln>
        </p:spPr>
      </p:pic>
      <p:sp>
        <p:nvSpPr>
          <p:cNvPr id="21" name="20 Flecha izquierda y derecha"/>
          <p:cNvSpPr/>
          <p:nvPr/>
        </p:nvSpPr>
        <p:spPr>
          <a:xfrm>
            <a:off x="5724128" y="4149080"/>
            <a:ext cx="648072"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8" name="TextBox 17"/>
          <p:cNvSpPr txBox="1"/>
          <p:nvPr/>
        </p:nvSpPr>
        <p:spPr>
          <a:xfrm>
            <a:off x="8102748" y="1084094"/>
            <a:ext cx="432048" cy="369332"/>
          </a:xfrm>
          <a:prstGeom prst="rect">
            <a:avLst/>
          </a:prstGeom>
          <a:noFill/>
        </p:spPr>
        <p:txBody>
          <a:bodyPr wrap="square" rtlCol="0">
            <a:spAutoFit/>
          </a:bodyPr>
          <a:lstStyle/>
          <a:p>
            <a:r>
              <a:rPr lang="en-US" dirty="0" smtClean="0"/>
              <a:t>23</a:t>
            </a:r>
            <a:endParaRPr lang="en-US" dirty="0"/>
          </a:p>
        </p:txBody>
      </p:sp>
      <p:sp>
        <p:nvSpPr>
          <p:cNvPr id="23"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rgbClr val="FF0000"/>
                </a:solidFill>
              </a:rPr>
              <a:t> </a:t>
            </a:r>
            <a:r>
              <a:rPr lang="es-VE" sz="1200" b="1" dirty="0" smtClean="0">
                <a:solidFill>
                  <a:srgbClr val="FF0000"/>
                </a:solidFill>
              </a:rPr>
              <a:t>      -Horizonte O</a:t>
            </a:r>
          </a:p>
          <a:p>
            <a:r>
              <a:rPr lang="es-VE" sz="1200" b="1" dirty="0" smtClean="0">
                <a:solidFill>
                  <a:schemeClr val="tx2"/>
                </a:solidFill>
              </a:rPr>
              <a:t>      - Horizonte A</a:t>
            </a:r>
          </a:p>
          <a:p>
            <a:r>
              <a:rPr lang="es-VE" sz="1200" b="1" dirty="0">
                <a:solidFill>
                  <a:srgbClr val="FF0000"/>
                </a:solidFill>
              </a:rPr>
              <a:t> </a:t>
            </a:r>
            <a:r>
              <a:rPr lang="es-VE" sz="1200" b="1" dirty="0" smtClean="0">
                <a:solidFill>
                  <a:srgbClr val="FF0000"/>
                </a:solidFill>
              </a:rPr>
              <a:t>     - Horizonte B</a:t>
            </a:r>
          </a:p>
          <a:p>
            <a:r>
              <a:rPr lang="es-VE" sz="1200" b="1" dirty="0">
                <a:solidFill>
                  <a:srgbClr val="FF0000"/>
                </a:solidFill>
              </a:rPr>
              <a:t> </a:t>
            </a:r>
            <a:r>
              <a:rPr lang="es-VE" sz="1200" b="1" dirty="0" smtClean="0">
                <a:solidFill>
                  <a:srgbClr val="FF0000"/>
                </a:solidFill>
              </a:rPr>
              <a:t>     - Horizonte C</a:t>
            </a:r>
          </a:p>
          <a:p>
            <a:r>
              <a:rPr lang="es-VE" sz="1200" b="1" dirty="0">
                <a:solidFill>
                  <a:srgbClr val="FF0000"/>
                </a:solidFill>
              </a:rPr>
              <a:t> </a:t>
            </a:r>
            <a:r>
              <a:rPr lang="es-VE" sz="1200" b="1" dirty="0" smtClean="0">
                <a:solidFill>
                  <a:srgbClr val="FF0000"/>
                </a:solidFill>
              </a:rPr>
              <a:t>     - Material parental</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5" name="Rectangle 24"/>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8013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Horizonte B:</a:t>
            </a:r>
          </a:p>
          <a:p>
            <a:pPr algn="just">
              <a:spcBef>
                <a:spcPct val="20000"/>
              </a:spcBef>
              <a:buClr>
                <a:schemeClr val="bg2"/>
              </a:buClr>
              <a:buSzPct val="65000"/>
              <a:buFont typeface="Arial" pitchFamily="34" charset="0"/>
              <a:buChar char="•"/>
            </a:pPr>
            <a:r>
              <a:rPr lang="es-VE" dirty="0" smtClean="0">
                <a:solidFill>
                  <a:schemeClr val="accent3">
                    <a:lumMod val="75000"/>
                  </a:schemeClr>
                </a:solidFill>
              </a:rPr>
              <a:t>Es una capa mineral, debajo del horizonte A y de colores mas claros que este. Concentra las arcillas y compuestos solubles lavados del horizonte A horizonte A. Se le conoce también como horizonte de </a:t>
            </a:r>
            <a:r>
              <a:rPr lang="es-VE" dirty="0" err="1" smtClean="0">
                <a:solidFill>
                  <a:schemeClr val="accent3">
                    <a:lumMod val="75000"/>
                  </a:schemeClr>
                </a:solidFill>
              </a:rPr>
              <a:t>eluviación</a:t>
            </a:r>
            <a:endParaRPr lang="es-VE" dirty="0">
              <a:solidFill>
                <a:schemeClr val="accent3">
                  <a:lumMod val="75000"/>
                </a:schemeClr>
              </a:solidFill>
            </a:endParaRPr>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2" descr="https://encrypted-tbn2.gstatic.com/images?q=tbn:ANd9GcTjKrUMY6120IoopfdnwEdLkZrnQfv7nf1F9LogTEsXUkBmOeu8"/>
          <p:cNvPicPr>
            <a:picLocks noChangeAspect="1" noChangeArrowheads="1"/>
          </p:cNvPicPr>
          <p:nvPr/>
        </p:nvPicPr>
        <p:blipFill>
          <a:blip r:embed="rId4" cstate="print"/>
          <a:srcRect/>
          <a:stretch>
            <a:fillRect/>
          </a:stretch>
        </p:blipFill>
        <p:spPr bwMode="auto">
          <a:xfrm>
            <a:off x="3419872" y="3717032"/>
            <a:ext cx="2466975" cy="2567931"/>
          </a:xfrm>
          <a:prstGeom prst="rect">
            <a:avLst/>
          </a:prstGeom>
          <a:noFill/>
        </p:spPr>
      </p:pic>
      <p:pic>
        <p:nvPicPr>
          <p:cNvPr id="17" name="Picture 2" descr="usosue4"/>
          <p:cNvPicPr>
            <a:picLocks noChangeAspect="1" noChangeArrowheads="1"/>
          </p:cNvPicPr>
          <p:nvPr/>
        </p:nvPicPr>
        <p:blipFill>
          <a:blip r:embed="rId5" cstate="print"/>
          <a:srcRect/>
          <a:stretch>
            <a:fillRect/>
          </a:stretch>
        </p:blipFill>
        <p:spPr bwMode="auto">
          <a:xfrm>
            <a:off x="6300192" y="3212976"/>
            <a:ext cx="2098576" cy="3119576"/>
          </a:xfrm>
          <a:prstGeom prst="rect">
            <a:avLst/>
          </a:prstGeom>
          <a:noFill/>
          <a:ln w="9525">
            <a:noFill/>
            <a:miter lim="800000"/>
            <a:headEnd/>
            <a:tailEnd/>
          </a:ln>
        </p:spPr>
      </p:pic>
      <p:sp>
        <p:nvSpPr>
          <p:cNvPr id="18" name="17 Flecha izquierda y derecha"/>
          <p:cNvSpPr/>
          <p:nvPr/>
        </p:nvSpPr>
        <p:spPr>
          <a:xfrm>
            <a:off x="5796136" y="4869160"/>
            <a:ext cx="648072"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0" name="TextBox 19"/>
          <p:cNvSpPr txBox="1"/>
          <p:nvPr/>
        </p:nvSpPr>
        <p:spPr>
          <a:xfrm>
            <a:off x="8102748" y="1084094"/>
            <a:ext cx="432048" cy="369332"/>
          </a:xfrm>
          <a:prstGeom prst="rect">
            <a:avLst/>
          </a:prstGeom>
          <a:noFill/>
        </p:spPr>
        <p:txBody>
          <a:bodyPr wrap="square" rtlCol="0">
            <a:spAutoFit/>
          </a:bodyPr>
          <a:lstStyle/>
          <a:p>
            <a:r>
              <a:rPr lang="en-US" dirty="0" smtClean="0"/>
              <a:t>24</a:t>
            </a:r>
            <a:endParaRPr lang="en-US" dirty="0"/>
          </a:p>
        </p:txBody>
      </p:sp>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rgbClr val="FF0000"/>
                </a:solidFill>
              </a:rPr>
              <a:t> </a:t>
            </a:r>
            <a:r>
              <a:rPr lang="es-VE" sz="1200" b="1" dirty="0" smtClean="0">
                <a:solidFill>
                  <a:srgbClr val="FF0000"/>
                </a:solidFill>
              </a:rPr>
              <a:t>      -Horizonte O</a:t>
            </a:r>
          </a:p>
          <a:p>
            <a:r>
              <a:rPr lang="es-VE" sz="1200" b="1" dirty="0" smtClean="0">
                <a:solidFill>
                  <a:srgbClr val="FF0000"/>
                </a:solidFill>
              </a:rPr>
              <a:t>      - Horizonte A</a:t>
            </a:r>
          </a:p>
          <a:p>
            <a:r>
              <a:rPr lang="es-VE" sz="1200" b="1" dirty="0">
                <a:solidFill>
                  <a:schemeClr val="tx2"/>
                </a:solidFill>
              </a:rPr>
              <a:t> </a:t>
            </a:r>
            <a:r>
              <a:rPr lang="es-VE" sz="1200" b="1" dirty="0" smtClean="0">
                <a:solidFill>
                  <a:schemeClr val="tx2"/>
                </a:solidFill>
              </a:rPr>
              <a:t>     - Horizonte B</a:t>
            </a:r>
          </a:p>
          <a:p>
            <a:r>
              <a:rPr lang="es-VE" sz="1200" b="1" dirty="0">
                <a:solidFill>
                  <a:srgbClr val="FF0000"/>
                </a:solidFill>
              </a:rPr>
              <a:t> </a:t>
            </a:r>
            <a:r>
              <a:rPr lang="es-VE" sz="1200" b="1" dirty="0" smtClean="0">
                <a:solidFill>
                  <a:srgbClr val="FF0000"/>
                </a:solidFill>
              </a:rPr>
              <a:t>     - Horizonte C</a:t>
            </a:r>
          </a:p>
          <a:p>
            <a:r>
              <a:rPr lang="es-VE" sz="1200" b="1" dirty="0">
                <a:solidFill>
                  <a:srgbClr val="FF0000"/>
                </a:solidFill>
              </a:rPr>
              <a:t> </a:t>
            </a:r>
            <a:r>
              <a:rPr lang="es-VE" sz="1200" b="1" dirty="0" smtClean="0">
                <a:solidFill>
                  <a:srgbClr val="FF0000"/>
                </a:solidFill>
              </a:rPr>
              <a:t>     - Material parental</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2" name="Rectangle 21"/>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8013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Horizonte C:</a:t>
            </a:r>
          </a:p>
          <a:p>
            <a:pPr algn="just">
              <a:spcBef>
                <a:spcPct val="20000"/>
              </a:spcBef>
              <a:buClr>
                <a:schemeClr val="bg2"/>
              </a:buClr>
              <a:buSzPct val="65000"/>
              <a:buFont typeface="Arial" pitchFamily="34" charset="0"/>
              <a:buChar char="•"/>
            </a:pPr>
            <a:r>
              <a:rPr lang="es-VE" dirty="0" smtClean="0"/>
              <a:t>Es una capa mineral debajo del horizonte B, y eventualmente debajo del horizonte A, </a:t>
            </a:r>
            <a:r>
              <a:rPr lang="es-VE" dirty="0" smtClean="0">
                <a:solidFill>
                  <a:schemeClr val="accent3">
                    <a:lumMod val="75000"/>
                  </a:schemeClr>
                </a:solidFill>
              </a:rPr>
              <a:t>si el horizonte B no se ha formado</a:t>
            </a:r>
            <a:r>
              <a:rPr lang="es-VE" dirty="0" smtClean="0"/>
              <a:t>. Es un horizonte mineral de transición que tiene restos de material parental y  material meteorizado</a:t>
            </a:r>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2" descr="https://encrypted-tbn2.gstatic.com/images?q=tbn:ANd9GcTjKrUMY6120IoopfdnwEdLkZrnQfv7nf1F9LogTEsXUkBmOeu8"/>
          <p:cNvPicPr>
            <a:picLocks noChangeAspect="1" noChangeArrowheads="1"/>
          </p:cNvPicPr>
          <p:nvPr/>
        </p:nvPicPr>
        <p:blipFill>
          <a:blip r:embed="rId4" cstate="print"/>
          <a:srcRect/>
          <a:stretch>
            <a:fillRect/>
          </a:stretch>
        </p:blipFill>
        <p:spPr bwMode="auto">
          <a:xfrm>
            <a:off x="3419872" y="3717032"/>
            <a:ext cx="2466975" cy="2567931"/>
          </a:xfrm>
          <a:prstGeom prst="rect">
            <a:avLst/>
          </a:prstGeom>
          <a:noFill/>
        </p:spPr>
      </p:pic>
      <p:pic>
        <p:nvPicPr>
          <p:cNvPr id="17" name="Picture 2" descr="usosue4"/>
          <p:cNvPicPr>
            <a:picLocks noChangeAspect="1" noChangeArrowheads="1"/>
          </p:cNvPicPr>
          <p:nvPr/>
        </p:nvPicPr>
        <p:blipFill>
          <a:blip r:embed="rId5" cstate="print"/>
          <a:srcRect/>
          <a:stretch>
            <a:fillRect/>
          </a:stretch>
        </p:blipFill>
        <p:spPr bwMode="auto">
          <a:xfrm>
            <a:off x="6300192" y="3212976"/>
            <a:ext cx="2098576" cy="3119576"/>
          </a:xfrm>
          <a:prstGeom prst="rect">
            <a:avLst/>
          </a:prstGeom>
          <a:noFill/>
          <a:ln w="9525">
            <a:noFill/>
            <a:miter lim="800000"/>
            <a:headEnd/>
            <a:tailEnd/>
          </a:ln>
        </p:spPr>
      </p:pic>
      <p:sp>
        <p:nvSpPr>
          <p:cNvPr id="18" name="17 Flecha izquierda y derecha"/>
          <p:cNvSpPr/>
          <p:nvPr/>
        </p:nvSpPr>
        <p:spPr>
          <a:xfrm>
            <a:off x="5796136" y="5733256"/>
            <a:ext cx="648072"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0" name="TextBox 19"/>
          <p:cNvSpPr txBox="1"/>
          <p:nvPr/>
        </p:nvSpPr>
        <p:spPr>
          <a:xfrm>
            <a:off x="8102748" y="1084094"/>
            <a:ext cx="432048" cy="369332"/>
          </a:xfrm>
          <a:prstGeom prst="rect">
            <a:avLst/>
          </a:prstGeom>
          <a:noFill/>
        </p:spPr>
        <p:txBody>
          <a:bodyPr wrap="square" rtlCol="0">
            <a:spAutoFit/>
          </a:bodyPr>
          <a:lstStyle/>
          <a:p>
            <a:r>
              <a:rPr lang="en-US" dirty="0" smtClean="0"/>
              <a:t>25</a:t>
            </a:r>
            <a:endParaRPr lang="en-US" dirty="0"/>
          </a:p>
        </p:txBody>
      </p:sp>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rgbClr val="FF0000"/>
                </a:solidFill>
              </a:rPr>
              <a:t> </a:t>
            </a:r>
            <a:r>
              <a:rPr lang="es-VE" sz="1200" b="1" dirty="0" smtClean="0">
                <a:solidFill>
                  <a:srgbClr val="FF0000"/>
                </a:solidFill>
              </a:rPr>
              <a:t>      -Horizonte O</a:t>
            </a:r>
          </a:p>
          <a:p>
            <a:r>
              <a:rPr lang="es-VE" sz="1200" b="1" dirty="0" smtClean="0">
                <a:solidFill>
                  <a:srgbClr val="FF0000"/>
                </a:solidFill>
              </a:rPr>
              <a:t>      - Horizonte A</a:t>
            </a:r>
          </a:p>
          <a:p>
            <a:r>
              <a:rPr lang="es-VE" sz="1200" b="1" dirty="0">
                <a:solidFill>
                  <a:srgbClr val="FF0000"/>
                </a:solidFill>
              </a:rPr>
              <a:t> </a:t>
            </a:r>
            <a:r>
              <a:rPr lang="es-VE" sz="1200" b="1" dirty="0" smtClean="0">
                <a:solidFill>
                  <a:srgbClr val="FF0000"/>
                </a:solidFill>
              </a:rPr>
              <a:t>     - Horizonte B</a:t>
            </a:r>
          </a:p>
          <a:p>
            <a:r>
              <a:rPr lang="es-VE" sz="1200" b="1" dirty="0">
                <a:solidFill>
                  <a:schemeClr val="tx2"/>
                </a:solidFill>
              </a:rPr>
              <a:t> </a:t>
            </a:r>
            <a:r>
              <a:rPr lang="es-VE" sz="1200" b="1" dirty="0" smtClean="0">
                <a:solidFill>
                  <a:schemeClr val="tx2"/>
                </a:solidFill>
              </a:rPr>
              <a:t>     - Horizonte C</a:t>
            </a:r>
          </a:p>
          <a:p>
            <a:r>
              <a:rPr lang="es-VE" sz="1200" b="1" dirty="0">
                <a:solidFill>
                  <a:srgbClr val="FF0000"/>
                </a:solidFill>
              </a:rPr>
              <a:t> </a:t>
            </a:r>
            <a:r>
              <a:rPr lang="es-VE" sz="1200" b="1" dirty="0" smtClean="0">
                <a:solidFill>
                  <a:srgbClr val="FF0000"/>
                </a:solidFill>
              </a:rPr>
              <a:t>     - Material parental</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2" name="Rectangle 21"/>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524315"/>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El Material parental</a:t>
            </a:r>
          </a:p>
          <a:p>
            <a:pPr algn="just">
              <a:spcBef>
                <a:spcPct val="20000"/>
              </a:spcBef>
              <a:buClr>
                <a:schemeClr val="bg2"/>
              </a:buClr>
              <a:buSzPct val="65000"/>
              <a:buFont typeface="Arial" pitchFamily="34" charset="0"/>
              <a:buChar char="•"/>
            </a:pPr>
            <a:r>
              <a:rPr lang="es-VE" dirty="0" smtClean="0"/>
              <a:t>Es  la roca o sedimentos de donde se origina el suelo. </a:t>
            </a:r>
            <a:r>
              <a:rPr lang="es-VE" dirty="0" smtClean="0">
                <a:solidFill>
                  <a:schemeClr val="accent3">
                    <a:lumMod val="75000"/>
                  </a:schemeClr>
                </a:solidFill>
              </a:rPr>
              <a:t>Se encuentra debajo del horizonte C, y en suelos con desarrollo muy incipiente, debajo del horizonte A</a:t>
            </a:r>
            <a:r>
              <a:rPr lang="es-VE" dirty="0" smtClean="0"/>
              <a:t>. </a:t>
            </a:r>
            <a:r>
              <a:rPr lang="es-VE" dirty="0" smtClean="0">
                <a:solidFill>
                  <a:schemeClr val="accent3">
                    <a:lumMod val="75000"/>
                  </a:schemeClr>
                </a:solidFill>
              </a:rPr>
              <a:t>Usualmente se le denomina con la letra R o D</a:t>
            </a:r>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27650" name="Picture 2" descr="https://encrypted-tbn3.gstatic.com/images?q=tbn:ANd9GcSpVl9N4IVy66s_G8DAm5gH3m3i9q8moml4s2QGpZn3eHExFazFfg"/>
          <p:cNvPicPr>
            <a:picLocks noChangeAspect="1" noChangeArrowheads="1"/>
          </p:cNvPicPr>
          <p:nvPr/>
        </p:nvPicPr>
        <p:blipFill>
          <a:blip r:embed="rId4" cstate="print"/>
          <a:srcRect/>
          <a:stretch>
            <a:fillRect/>
          </a:stretch>
        </p:blipFill>
        <p:spPr bwMode="auto">
          <a:xfrm>
            <a:off x="4572000" y="3356992"/>
            <a:ext cx="2980165" cy="2232248"/>
          </a:xfrm>
          <a:prstGeom prst="rect">
            <a:avLst/>
          </a:prstGeom>
          <a:noFill/>
        </p:spPr>
      </p:pic>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chemeClr val="tx2"/>
                </a:solidFill>
              </a:rPr>
              <a:t> </a:t>
            </a:r>
            <a:r>
              <a:rPr lang="es-VE" sz="1200" b="1" dirty="0" smtClean="0">
                <a:solidFill>
                  <a:schemeClr val="tx2"/>
                </a:solidFill>
              </a:rPr>
              <a:t> - Los horizontes del suelo</a:t>
            </a:r>
          </a:p>
          <a:p>
            <a:r>
              <a:rPr lang="es-VE" sz="1200" b="1" dirty="0">
                <a:solidFill>
                  <a:srgbClr val="FF0000"/>
                </a:solidFill>
              </a:rPr>
              <a:t> </a:t>
            </a:r>
            <a:r>
              <a:rPr lang="es-VE" sz="1200" b="1" dirty="0" smtClean="0">
                <a:solidFill>
                  <a:srgbClr val="FF0000"/>
                </a:solidFill>
              </a:rPr>
              <a:t>      -Horizonte O</a:t>
            </a:r>
          </a:p>
          <a:p>
            <a:r>
              <a:rPr lang="es-VE" sz="1200" b="1" dirty="0" smtClean="0">
                <a:solidFill>
                  <a:srgbClr val="FF0000"/>
                </a:solidFill>
              </a:rPr>
              <a:t>      - Horizonte A</a:t>
            </a:r>
          </a:p>
          <a:p>
            <a:r>
              <a:rPr lang="es-VE" sz="1200" b="1" dirty="0">
                <a:solidFill>
                  <a:srgbClr val="FF0000"/>
                </a:solidFill>
              </a:rPr>
              <a:t> </a:t>
            </a:r>
            <a:r>
              <a:rPr lang="es-VE" sz="1200" b="1" dirty="0" smtClean="0">
                <a:solidFill>
                  <a:srgbClr val="FF0000"/>
                </a:solidFill>
              </a:rPr>
              <a:t>     - Horizonte B</a:t>
            </a:r>
          </a:p>
          <a:p>
            <a:r>
              <a:rPr lang="es-VE" sz="1200" b="1" dirty="0">
                <a:solidFill>
                  <a:srgbClr val="FF0000"/>
                </a:solidFill>
              </a:rPr>
              <a:t> </a:t>
            </a:r>
            <a:r>
              <a:rPr lang="es-VE" sz="1200" b="1" dirty="0" smtClean="0">
                <a:solidFill>
                  <a:srgbClr val="FF0000"/>
                </a:solidFill>
              </a:rPr>
              <a:t>     - Horizonte C</a:t>
            </a:r>
          </a:p>
          <a:p>
            <a:r>
              <a:rPr lang="es-VE" sz="1200" b="1" dirty="0">
                <a:solidFill>
                  <a:schemeClr val="tx2"/>
                </a:solidFill>
              </a:rPr>
              <a:t> </a:t>
            </a:r>
            <a:r>
              <a:rPr lang="es-VE" sz="1200" b="1" dirty="0" smtClean="0">
                <a:solidFill>
                  <a:schemeClr val="tx2"/>
                </a:solidFill>
              </a:rPr>
              <a:t>     - Material parental</a:t>
            </a:r>
          </a:p>
          <a:p>
            <a:r>
              <a:rPr lang="es-VE" sz="1200" b="1" dirty="0">
                <a:solidFill>
                  <a:srgbClr val="FF0000"/>
                </a:solidFill>
              </a:rPr>
              <a:t> </a:t>
            </a:r>
            <a:r>
              <a:rPr lang="es-VE" sz="1200" b="1" dirty="0" smtClean="0">
                <a:solidFill>
                  <a:srgbClr val="FF0000"/>
                </a:solidFill>
              </a:rPr>
              <a:t> -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9"/>
          <p:cNvSpPr txBox="1"/>
          <p:nvPr/>
        </p:nvSpPr>
        <p:spPr>
          <a:xfrm>
            <a:off x="8102748" y="1084094"/>
            <a:ext cx="432048" cy="369332"/>
          </a:xfrm>
          <a:prstGeom prst="rect">
            <a:avLst/>
          </a:prstGeom>
          <a:noFill/>
        </p:spPr>
        <p:txBody>
          <a:bodyPr wrap="square" rtlCol="0">
            <a:spAutoFit/>
          </a:bodyPr>
          <a:lstStyle/>
          <a:p>
            <a:r>
              <a:rPr lang="en-US" dirty="0" smtClean="0"/>
              <a:t>26</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Composición de los suelos</a:t>
            </a:r>
            <a:endParaRPr lang="es-VE" sz="2000" b="1" dirty="0"/>
          </a:p>
        </p:txBody>
      </p:sp>
      <p:sp>
        <p:nvSpPr>
          <p:cNvPr id="6" name="5 CuadroTexto"/>
          <p:cNvSpPr txBox="1"/>
          <p:nvPr/>
        </p:nvSpPr>
        <p:spPr>
          <a:xfrm>
            <a:off x="3275856" y="1556792"/>
            <a:ext cx="5256584" cy="49675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Diferentes fases de la materia</a:t>
            </a:r>
          </a:p>
          <a:p>
            <a:pPr algn="just">
              <a:spcBef>
                <a:spcPct val="20000"/>
              </a:spcBef>
              <a:buClr>
                <a:schemeClr val="bg2"/>
              </a:buClr>
              <a:buSzPct val="65000"/>
              <a:buFont typeface="Arial" pitchFamily="34" charset="0"/>
              <a:buChar char="•"/>
            </a:pPr>
            <a:r>
              <a:rPr lang="es-VE" dirty="0" smtClean="0"/>
              <a:t>El suelo está compuesto por diferentes fases de la materia. </a:t>
            </a:r>
            <a:r>
              <a:rPr lang="es-VE" dirty="0" smtClean="0">
                <a:solidFill>
                  <a:schemeClr val="accent3">
                    <a:lumMod val="75000"/>
                  </a:schemeClr>
                </a:solidFill>
              </a:rPr>
              <a:t>Ellas son:</a:t>
            </a:r>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a:p>
        </p:txBody>
      </p:sp>
      <p:pic>
        <p:nvPicPr>
          <p:cNvPr id="7" name="Picture 2" descr="C:\Documents and Settings\adm\Mis documentos\Mis imágenes\logociens.jpg"/>
          <p:cNvPicPr>
            <a:picLocks noChangeAspect="1" noChangeArrowheads="1"/>
          </p:cNvPicPr>
          <p:nvPr/>
        </p:nvPicPr>
        <p:blipFill>
          <a:blip r:embed="rId3"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4"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graphicFrame>
        <p:nvGraphicFramePr>
          <p:cNvPr id="17" name="Object 16"/>
          <p:cNvGraphicFramePr>
            <a:graphicFrameLocks noChangeAspect="1"/>
          </p:cNvGraphicFramePr>
          <p:nvPr>
            <p:extLst>
              <p:ext uri="{D42A27DB-BD31-4B8C-83A1-F6EECF244321}">
                <p14:modId xmlns:p14="http://schemas.microsoft.com/office/powerpoint/2010/main" xmlns="" val="3570624949"/>
              </p:ext>
            </p:extLst>
          </p:nvPr>
        </p:nvGraphicFramePr>
        <p:xfrm>
          <a:off x="3347864" y="2787824"/>
          <a:ext cx="2173049" cy="2173049"/>
        </p:xfrm>
        <a:graphic>
          <a:graphicData uri="http://schemas.openxmlformats.org/presentationml/2006/ole">
            <p:oleObj spid="_x0000_s1064" name="Gráfico" r:id="rId5" imgW="5443200" imgH="2865600" progId="Excel.Sheet.8">
              <p:embed/>
            </p:oleObj>
          </a:graphicData>
        </a:graphic>
      </p:graphicFrame>
      <p:sp>
        <p:nvSpPr>
          <p:cNvPr id="18" name="Text Box 7"/>
          <p:cNvSpPr txBox="1">
            <a:spLocks noChangeArrowheads="1"/>
          </p:cNvSpPr>
          <p:nvPr/>
        </p:nvSpPr>
        <p:spPr bwMode="auto">
          <a:xfrm>
            <a:off x="5796136" y="2492896"/>
            <a:ext cx="2712020" cy="4078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s-ES" altLang="en-US" sz="1400" b="1" dirty="0" smtClean="0">
                <a:latin typeface="Arial Narrow" pitchFamily="34" charset="0"/>
              </a:rPr>
              <a:t>Gaseosa:</a:t>
            </a:r>
            <a:r>
              <a:rPr lang="es-ES" altLang="en-US" sz="1400" dirty="0" smtClean="0">
                <a:latin typeface="Arial Narrow" pitchFamily="34" charset="0"/>
              </a:rPr>
              <a:t> </a:t>
            </a:r>
            <a:r>
              <a:rPr lang="es-ES" altLang="en-US" sz="1400" dirty="0" smtClean="0">
                <a:solidFill>
                  <a:schemeClr val="accent3">
                    <a:lumMod val="75000"/>
                  </a:schemeClr>
                </a:solidFill>
                <a:latin typeface="Arial Narrow" pitchFamily="34" charset="0"/>
              </a:rPr>
              <a:t>Compuesta por </a:t>
            </a:r>
            <a:r>
              <a:rPr lang="es-ES" altLang="en-US" sz="1400" dirty="0" smtClean="0">
                <a:latin typeface="Arial Narrow" pitchFamily="34" charset="0"/>
              </a:rPr>
              <a:t>O</a:t>
            </a:r>
            <a:r>
              <a:rPr lang="es-ES" altLang="en-US" sz="1400" baseline="-25000" dirty="0" smtClean="0">
                <a:latin typeface="Arial Narrow" pitchFamily="34" charset="0"/>
              </a:rPr>
              <a:t>2 </a:t>
            </a:r>
            <a:r>
              <a:rPr lang="es-ES" altLang="en-US" sz="1400" dirty="0">
                <a:latin typeface="Arial Narrow" pitchFamily="34" charset="0"/>
              </a:rPr>
              <a:t>para la respiración de raíces, </a:t>
            </a:r>
            <a:r>
              <a:rPr lang="es-ES" altLang="en-US" sz="1400" dirty="0" smtClean="0">
                <a:latin typeface="Arial Narrow" pitchFamily="34" charset="0"/>
              </a:rPr>
              <a:t>M.O </a:t>
            </a:r>
            <a:r>
              <a:rPr lang="es-ES" altLang="en-US" sz="1400" dirty="0">
                <a:latin typeface="Arial Narrow" pitchFamily="34" charset="0"/>
              </a:rPr>
              <a:t>y fauna del suelo, CO</a:t>
            </a:r>
            <a:r>
              <a:rPr lang="es-ES" altLang="en-US" sz="1400" baseline="-25000" dirty="0">
                <a:latin typeface="Arial Narrow" pitchFamily="34" charset="0"/>
              </a:rPr>
              <a:t>2</a:t>
            </a:r>
            <a:r>
              <a:rPr lang="es-ES" altLang="en-US" sz="1400" dirty="0">
                <a:latin typeface="Arial Narrow" pitchFamily="34" charset="0"/>
              </a:rPr>
              <a:t> producido por la respiración, vapor de agua, </a:t>
            </a:r>
            <a:r>
              <a:rPr lang="es-ES" altLang="en-US" sz="1400" dirty="0" smtClean="0">
                <a:latin typeface="Arial Narrow" pitchFamily="34" charset="0"/>
              </a:rPr>
              <a:t>etc.</a:t>
            </a:r>
            <a:endParaRPr lang="es-ES" altLang="en-US" sz="1400" dirty="0">
              <a:latin typeface="Arial Narrow" pitchFamily="34" charset="0"/>
            </a:endParaRPr>
          </a:p>
          <a:p>
            <a:pPr eaLnBrk="1" hangingPunct="1">
              <a:spcBef>
                <a:spcPct val="50000"/>
              </a:spcBef>
              <a:buFontTx/>
              <a:buNone/>
            </a:pPr>
            <a:r>
              <a:rPr lang="es-ES" altLang="en-US" sz="1400" b="1" dirty="0" smtClean="0">
                <a:latin typeface="Arial Narrow" pitchFamily="34" charset="0"/>
              </a:rPr>
              <a:t>Líquida:</a:t>
            </a:r>
            <a:r>
              <a:rPr lang="es-ES" altLang="en-US" sz="1400" dirty="0" smtClean="0">
                <a:latin typeface="Arial Narrow" pitchFamily="34" charset="0"/>
              </a:rPr>
              <a:t>  </a:t>
            </a:r>
            <a:r>
              <a:rPr lang="es-ES" altLang="en-US" sz="1400" dirty="0" smtClean="0">
                <a:solidFill>
                  <a:schemeClr val="accent3">
                    <a:lumMod val="75000"/>
                  </a:schemeClr>
                </a:solidFill>
                <a:latin typeface="Arial Narrow" pitchFamily="34" charset="0"/>
              </a:rPr>
              <a:t>Compuesta por </a:t>
            </a:r>
            <a:r>
              <a:rPr lang="es-ES" altLang="en-US" sz="1400" dirty="0" smtClean="0">
                <a:latin typeface="Arial Narrow" pitchFamily="34" charset="0"/>
              </a:rPr>
              <a:t>agua para la disolución </a:t>
            </a:r>
            <a:r>
              <a:rPr lang="es-ES" altLang="en-US" sz="1400" dirty="0">
                <a:latin typeface="Arial Narrow" pitchFamily="34" charset="0"/>
              </a:rPr>
              <a:t>para la movilidad de los nutrientes y para hidratación de la biota del suelo</a:t>
            </a:r>
            <a:r>
              <a:rPr lang="es-ES" altLang="en-US" sz="1400" dirty="0" smtClean="0">
                <a:latin typeface="Arial Narrow" pitchFamily="34" charset="0"/>
              </a:rPr>
              <a:t>, incluyendo </a:t>
            </a:r>
            <a:r>
              <a:rPr lang="es-ES" altLang="en-US" sz="1400" dirty="0">
                <a:latin typeface="Arial Narrow" pitchFamily="34" charset="0"/>
              </a:rPr>
              <a:t>las raíces</a:t>
            </a:r>
          </a:p>
          <a:p>
            <a:pPr eaLnBrk="1" hangingPunct="1">
              <a:spcBef>
                <a:spcPct val="50000"/>
              </a:spcBef>
              <a:buFontTx/>
              <a:buNone/>
            </a:pPr>
            <a:r>
              <a:rPr lang="es-ES" altLang="en-US" sz="1400" b="1" dirty="0" smtClean="0">
                <a:latin typeface="Arial Narrow" pitchFamily="34" charset="0"/>
              </a:rPr>
              <a:t>Sólida: </a:t>
            </a:r>
            <a:r>
              <a:rPr lang="es-ES" altLang="en-US" sz="1400" dirty="0" smtClean="0">
                <a:latin typeface="Arial Narrow" pitchFamily="34" charset="0"/>
              </a:rPr>
              <a:t>Constituida a su vez por dos </a:t>
            </a:r>
            <a:r>
              <a:rPr lang="es-ES" altLang="en-US" sz="1400" dirty="0" smtClean="0">
                <a:solidFill>
                  <a:schemeClr val="accent3">
                    <a:lumMod val="75000"/>
                  </a:schemeClr>
                </a:solidFill>
                <a:latin typeface="Arial Narrow" pitchFamily="34" charset="0"/>
              </a:rPr>
              <a:t>fracciones</a:t>
            </a:r>
            <a:r>
              <a:rPr lang="es-ES" altLang="en-US" sz="1400" b="1" dirty="0" smtClean="0">
                <a:latin typeface="Arial Narrow" pitchFamily="34" charset="0"/>
              </a:rPr>
              <a:t>:</a:t>
            </a:r>
          </a:p>
          <a:p>
            <a:pPr marL="285750" indent="-285750" eaLnBrk="1" hangingPunct="1">
              <a:spcBef>
                <a:spcPct val="50000"/>
              </a:spcBef>
            </a:pPr>
            <a:r>
              <a:rPr lang="es-ES" altLang="en-US" sz="1400" b="1" dirty="0" smtClean="0">
                <a:latin typeface="Arial Narrow" pitchFamily="34" charset="0"/>
              </a:rPr>
              <a:t>Mineral</a:t>
            </a:r>
            <a:r>
              <a:rPr lang="es-ES" altLang="en-US" sz="1400" b="1" dirty="0">
                <a:latin typeface="Arial Narrow" pitchFamily="34" charset="0"/>
              </a:rPr>
              <a:t>:</a:t>
            </a:r>
            <a:r>
              <a:rPr lang="es-ES" altLang="en-US" sz="1400" dirty="0">
                <a:latin typeface="Arial Narrow" pitchFamily="34" charset="0"/>
              </a:rPr>
              <a:t> </a:t>
            </a:r>
            <a:r>
              <a:rPr lang="es-ES" altLang="en-US" sz="1400" dirty="0" smtClean="0">
                <a:solidFill>
                  <a:schemeClr val="accent3">
                    <a:lumMod val="75000"/>
                  </a:schemeClr>
                </a:solidFill>
                <a:latin typeface="Arial Narrow" pitchFamily="34" charset="0"/>
              </a:rPr>
              <a:t>Representada por </a:t>
            </a:r>
            <a:r>
              <a:rPr lang="es-ES" altLang="en-US" sz="1400" dirty="0" smtClean="0">
                <a:latin typeface="Arial Narrow" pitchFamily="34" charset="0"/>
              </a:rPr>
              <a:t>rocas </a:t>
            </a:r>
            <a:r>
              <a:rPr lang="es-ES" altLang="en-US" sz="1400" dirty="0">
                <a:latin typeface="Arial Narrow" pitchFamily="34" charset="0"/>
              </a:rPr>
              <a:t>meteorizadas, minerales primarios y secundarios</a:t>
            </a:r>
          </a:p>
          <a:p>
            <a:pPr marL="285750" indent="-285750" eaLnBrk="1" hangingPunct="1">
              <a:spcBef>
                <a:spcPct val="50000"/>
              </a:spcBef>
            </a:pPr>
            <a:r>
              <a:rPr lang="es-ES" altLang="en-US" sz="1400" b="1" dirty="0" smtClean="0">
                <a:latin typeface="Arial Narrow" pitchFamily="34" charset="0"/>
              </a:rPr>
              <a:t>Orgánica</a:t>
            </a:r>
            <a:r>
              <a:rPr lang="es-ES" altLang="en-US" sz="1400" dirty="0" smtClean="0">
                <a:latin typeface="Arial Narrow" pitchFamily="34" charset="0"/>
              </a:rPr>
              <a:t>: </a:t>
            </a:r>
            <a:r>
              <a:rPr lang="es-ES" altLang="en-US" sz="1400" dirty="0" smtClean="0">
                <a:solidFill>
                  <a:schemeClr val="accent3">
                    <a:lumMod val="75000"/>
                  </a:schemeClr>
                </a:solidFill>
                <a:latin typeface="Arial Narrow" pitchFamily="34" charset="0"/>
              </a:rPr>
              <a:t>Representada por </a:t>
            </a:r>
            <a:r>
              <a:rPr lang="es-ES" altLang="en-US" sz="1400" dirty="0" smtClean="0">
                <a:latin typeface="Arial Narrow" pitchFamily="34" charset="0"/>
              </a:rPr>
              <a:t>restos </a:t>
            </a:r>
            <a:r>
              <a:rPr lang="es-ES" altLang="en-US" sz="1400" dirty="0">
                <a:latin typeface="Arial Narrow" pitchFamily="34" charset="0"/>
              </a:rPr>
              <a:t>de plantas y animales muy descompuestos</a:t>
            </a:r>
          </a:p>
        </p:txBody>
      </p:sp>
      <p:sp>
        <p:nvSpPr>
          <p:cNvPr id="20" name="TextBox 19"/>
          <p:cNvSpPr txBox="1"/>
          <p:nvPr/>
        </p:nvSpPr>
        <p:spPr>
          <a:xfrm>
            <a:off x="8102748" y="1084094"/>
            <a:ext cx="432048" cy="369332"/>
          </a:xfrm>
          <a:prstGeom prst="rect">
            <a:avLst/>
          </a:prstGeom>
          <a:noFill/>
        </p:spPr>
        <p:txBody>
          <a:bodyPr wrap="square" rtlCol="0">
            <a:spAutoFit/>
          </a:bodyPr>
          <a:lstStyle/>
          <a:p>
            <a:r>
              <a:rPr lang="es-VE" dirty="0" smtClean="0"/>
              <a:t>27</a:t>
            </a:r>
            <a:endParaRPr lang="en-US" dirty="0"/>
          </a:p>
        </p:txBody>
      </p:sp>
      <p:sp>
        <p:nvSpPr>
          <p:cNvPr id="19" name="13 CuadroTexto"/>
          <p:cNvSpPr txBox="1"/>
          <p:nvPr/>
        </p:nvSpPr>
        <p:spPr>
          <a:xfrm>
            <a:off x="539552" y="1412776"/>
            <a:ext cx="2232248" cy="4185761"/>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chemeClr val="tx2"/>
                </a:solidFill>
              </a:rPr>
              <a:t> Composición del suelo</a:t>
            </a:r>
          </a:p>
          <a:p>
            <a:r>
              <a:rPr lang="es-VE" sz="1200" b="1" dirty="0">
                <a:solidFill>
                  <a:srgbClr val="FF0000"/>
                </a:solidFill>
              </a:rPr>
              <a:t> </a:t>
            </a:r>
            <a:r>
              <a:rPr lang="es-VE" sz="1200" b="1" dirty="0" smtClean="0">
                <a:solidFill>
                  <a:srgbClr val="FF0000"/>
                </a:solidFill>
              </a:rPr>
              <a:t> - Los horizontes del suelo</a:t>
            </a:r>
          </a:p>
          <a:p>
            <a:r>
              <a:rPr lang="es-VE" sz="1200" b="1" dirty="0">
                <a:solidFill>
                  <a:srgbClr val="FF0000"/>
                </a:solidFill>
              </a:rPr>
              <a:t> </a:t>
            </a:r>
            <a:r>
              <a:rPr lang="es-VE" sz="1200" b="1" dirty="0" smtClean="0">
                <a:solidFill>
                  <a:srgbClr val="FF0000"/>
                </a:solidFill>
              </a:rPr>
              <a:t>      -Horizonte O</a:t>
            </a:r>
          </a:p>
          <a:p>
            <a:r>
              <a:rPr lang="es-VE" sz="1200" b="1" dirty="0" smtClean="0">
                <a:solidFill>
                  <a:srgbClr val="FF0000"/>
                </a:solidFill>
              </a:rPr>
              <a:t>      - Horizonte A</a:t>
            </a:r>
          </a:p>
          <a:p>
            <a:r>
              <a:rPr lang="es-VE" sz="1200" b="1" dirty="0">
                <a:solidFill>
                  <a:srgbClr val="FF0000"/>
                </a:solidFill>
              </a:rPr>
              <a:t> </a:t>
            </a:r>
            <a:r>
              <a:rPr lang="es-VE" sz="1200" b="1" dirty="0" smtClean="0">
                <a:solidFill>
                  <a:srgbClr val="FF0000"/>
                </a:solidFill>
              </a:rPr>
              <a:t>     - Horizonte B</a:t>
            </a:r>
          </a:p>
          <a:p>
            <a:r>
              <a:rPr lang="es-VE" sz="1200" b="1" dirty="0">
                <a:solidFill>
                  <a:srgbClr val="FF0000"/>
                </a:solidFill>
              </a:rPr>
              <a:t> </a:t>
            </a:r>
            <a:r>
              <a:rPr lang="es-VE" sz="1200" b="1" dirty="0" smtClean="0">
                <a:solidFill>
                  <a:srgbClr val="FF0000"/>
                </a:solidFill>
              </a:rPr>
              <a:t>     - Horizonte C</a:t>
            </a:r>
          </a:p>
          <a:p>
            <a:r>
              <a:rPr lang="es-VE" sz="1200" b="1" dirty="0">
                <a:solidFill>
                  <a:srgbClr val="FF0000"/>
                </a:solidFill>
              </a:rPr>
              <a:t> </a:t>
            </a:r>
            <a:r>
              <a:rPr lang="es-VE" sz="1200" b="1" dirty="0" smtClean="0">
                <a:solidFill>
                  <a:srgbClr val="FF0000"/>
                </a:solidFill>
              </a:rPr>
              <a:t>     - Material parental</a:t>
            </a:r>
          </a:p>
          <a:p>
            <a:r>
              <a:rPr lang="es-VE" sz="1200" b="1" dirty="0">
                <a:solidFill>
                  <a:srgbClr val="FF0000"/>
                </a:solidFill>
              </a:rPr>
              <a:t> </a:t>
            </a:r>
            <a:r>
              <a:rPr lang="es-VE" sz="1200" b="1" dirty="0" smtClean="0">
                <a:solidFill>
                  <a:srgbClr val="FF0000"/>
                </a:solidFill>
              </a:rPr>
              <a:t> </a:t>
            </a:r>
            <a:r>
              <a:rPr lang="es-VE" sz="1200" b="1" dirty="0" smtClean="0">
                <a:solidFill>
                  <a:schemeClr val="tx2"/>
                </a:solidFill>
              </a:rPr>
              <a:t>- Diferentes fases de la materia</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2" name="Rectangle 21"/>
          <p:cNvSpPr/>
          <p:nvPr/>
        </p:nvSpPr>
        <p:spPr>
          <a:xfrm>
            <a:off x="547031" y="2924944"/>
            <a:ext cx="2160240"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5659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4524315"/>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a:t>Factores Formadores del Suelo</a:t>
            </a:r>
          </a:p>
          <a:p>
            <a:pPr algn="just">
              <a:spcBef>
                <a:spcPct val="20000"/>
              </a:spcBef>
              <a:buClr>
                <a:schemeClr val="bg2"/>
              </a:buClr>
              <a:buSzPct val="65000"/>
              <a:buFont typeface="Arial" pitchFamily="34" charset="0"/>
              <a:buChar char="•"/>
            </a:pPr>
            <a:r>
              <a:rPr lang="es-VE" dirty="0" smtClean="0"/>
              <a:t>El suelo  es producto de la acción </a:t>
            </a:r>
            <a:r>
              <a:rPr lang="es-VE" dirty="0" smtClean="0">
                <a:solidFill>
                  <a:schemeClr val="accent3">
                    <a:lumMod val="75000"/>
                  </a:schemeClr>
                </a:solidFill>
              </a:rPr>
              <a:t>de diferentes factores</a:t>
            </a:r>
            <a:r>
              <a:rPr lang="es-VE" dirty="0" smtClean="0">
                <a:solidFill>
                  <a:schemeClr val="accent6">
                    <a:lumMod val="75000"/>
                  </a:schemeClr>
                </a:solidFill>
              </a:rPr>
              <a:t> </a:t>
            </a:r>
            <a:r>
              <a:rPr lang="es-VE" dirty="0" smtClean="0"/>
              <a:t>sobre la roca o material parental. Se reconocen cinco factores que modulan la formación del suelo.  Ello son:</a:t>
            </a:r>
          </a:p>
          <a:p>
            <a:pPr algn="just">
              <a:spcBef>
                <a:spcPct val="20000"/>
              </a:spcBef>
              <a:buClr>
                <a:schemeClr val="bg2"/>
              </a:buClr>
              <a:buSzPct val="65000"/>
              <a:buFont typeface="Arial" pitchFamily="34" charset="0"/>
              <a:buChar char="•"/>
            </a:pPr>
            <a:r>
              <a:rPr lang="es-VE" b="1" dirty="0" smtClean="0">
                <a:solidFill>
                  <a:srgbClr val="FF0000"/>
                </a:solidFill>
              </a:rPr>
              <a:t>- El Clima</a:t>
            </a:r>
          </a:p>
          <a:p>
            <a:pPr algn="just">
              <a:spcBef>
                <a:spcPct val="20000"/>
              </a:spcBef>
              <a:buClr>
                <a:schemeClr val="bg2"/>
              </a:buClr>
              <a:buSzPct val="65000"/>
              <a:buFont typeface="Arial" pitchFamily="34" charset="0"/>
              <a:buChar char="•"/>
            </a:pPr>
            <a:r>
              <a:rPr lang="es-VE" b="1" dirty="0" smtClean="0">
                <a:solidFill>
                  <a:srgbClr val="FF0000"/>
                </a:solidFill>
              </a:rPr>
              <a:t>- Los Organismos</a:t>
            </a:r>
          </a:p>
          <a:p>
            <a:pPr algn="just">
              <a:spcBef>
                <a:spcPct val="20000"/>
              </a:spcBef>
              <a:buClr>
                <a:schemeClr val="bg2"/>
              </a:buClr>
              <a:buSzPct val="65000"/>
              <a:buFont typeface="Arial" pitchFamily="34" charset="0"/>
              <a:buChar char="•"/>
            </a:pPr>
            <a:r>
              <a:rPr lang="es-VE" b="1" dirty="0" smtClean="0">
                <a:solidFill>
                  <a:srgbClr val="FF0000"/>
                </a:solidFill>
              </a:rPr>
              <a:t>- El Relieve</a:t>
            </a:r>
          </a:p>
          <a:p>
            <a:pPr algn="just">
              <a:spcBef>
                <a:spcPct val="20000"/>
              </a:spcBef>
              <a:buClr>
                <a:schemeClr val="bg2"/>
              </a:buClr>
              <a:buSzPct val="65000"/>
              <a:buFont typeface="Arial" pitchFamily="34" charset="0"/>
              <a:buChar char="•"/>
            </a:pPr>
            <a:r>
              <a:rPr lang="es-VE" b="1" dirty="0" smtClean="0">
                <a:solidFill>
                  <a:srgbClr val="FF0000"/>
                </a:solidFill>
              </a:rPr>
              <a:t>- El Material Parental</a:t>
            </a:r>
          </a:p>
          <a:p>
            <a:pPr algn="just">
              <a:spcBef>
                <a:spcPct val="20000"/>
              </a:spcBef>
              <a:buClr>
                <a:schemeClr val="bg2"/>
              </a:buClr>
              <a:buSzPct val="65000"/>
              <a:buFont typeface="Arial" pitchFamily="34" charset="0"/>
              <a:buChar char="•"/>
            </a:pPr>
            <a:r>
              <a:rPr lang="es-VE" b="1" dirty="0" smtClean="0">
                <a:solidFill>
                  <a:srgbClr val="FF0000"/>
                </a:solidFill>
              </a:rPr>
              <a:t>- El Tiempo</a:t>
            </a:r>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6150" name="Picture 6" descr="http://3.bp.blogspot.com/_GJF63T-stG4/THnISEEjWFI/AAAAAAAAAGI/A2qCxfMqEa0/s1600/factores+formadores+de+suelos.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436096" y="3212976"/>
            <a:ext cx="2968268" cy="2484857"/>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8102748" y="1084094"/>
            <a:ext cx="432048" cy="369332"/>
          </a:xfrm>
          <a:prstGeom prst="rect">
            <a:avLst/>
          </a:prstGeom>
          <a:noFill/>
        </p:spPr>
        <p:txBody>
          <a:bodyPr wrap="square" rtlCol="0">
            <a:spAutoFit/>
          </a:bodyPr>
          <a:lstStyle/>
          <a:p>
            <a:r>
              <a:rPr lang="es-VE" dirty="0" smtClean="0"/>
              <a:t>28</a:t>
            </a:r>
            <a:endParaRPr lang="en-US" dirty="0"/>
          </a:p>
        </p:txBody>
      </p:sp>
      <p:sp>
        <p:nvSpPr>
          <p:cNvPr id="18"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47031" y="3140968"/>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4745915"/>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El Clima</a:t>
            </a:r>
          </a:p>
          <a:p>
            <a:pPr algn="just">
              <a:spcBef>
                <a:spcPct val="20000"/>
              </a:spcBef>
              <a:buClr>
                <a:schemeClr val="bg2"/>
              </a:buClr>
              <a:buSzPct val="65000"/>
              <a:buFont typeface="Arial" pitchFamily="34" charset="0"/>
              <a:buChar char="•"/>
            </a:pPr>
            <a:r>
              <a:rPr lang="es-VE" dirty="0" smtClean="0"/>
              <a:t>El clima, principalmente a través de la temperatura y la precipitación, acelera la meteorización del material parental. En general, altas temperaturas y precipitaciones favorecen la meteorización, la descomposición de la materia orgánica y el lavado de compuestos solubles del perfil del suelo  </a:t>
            </a:r>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026" name="Picture 2" descr="https://encrypted-tbn0.gstatic.com/images?q=tbn:ANd9GcTHwjMwfmbzR8-Fa_tOhjX49cMk0GXk_4Wd-I2Yd9UCrFuv1Ng1h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27884" y="3696885"/>
            <a:ext cx="2088232" cy="2112799"/>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encrypted-tbn3.gstatic.com/images?q=tbn:ANd9GcTX5ndyeyAggMnan8L2We_cmgZ9FVeLYk2PrLzUajOHJ3zmdo8vew"/>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88372" y="3961833"/>
            <a:ext cx="2466975" cy="184785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8102748" y="1084094"/>
            <a:ext cx="432048" cy="369332"/>
          </a:xfrm>
          <a:prstGeom prst="rect">
            <a:avLst/>
          </a:prstGeom>
          <a:noFill/>
        </p:spPr>
        <p:txBody>
          <a:bodyPr wrap="square" rtlCol="0">
            <a:spAutoFit/>
          </a:bodyPr>
          <a:lstStyle/>
          <a:p>
            <a:r>
              <a:rPr lang="es-VE" dirty="0" smtClean="0"/>
              <a:t>29</a:t>
            </a:r>
            <a:endParaRPr lang="en-US" dirty="0"/>
          </a:p>
        </p:txBody>
      </p:sp>
      <p:sp>
        <p:nvSpPr>
          <p:cNvPr id="18" name="13 CuadroTexto"/>
          <p:cNvSpPr txBox="1"/>
          <p:nvPr/>
        </p:nvSpPr>
        <p:spPr>
          <a:xfrm>
            <a:off x="539552" y="1412776"/>
            <a:ext cx="2232248" cy="3816429"/>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r>
              <a:rPr lang="es-VE" sz="1200" b="1" dirty="0" smtClean="0">
                <a:solidFill>
                  <a:schemeClr val="tx2"/>
                </a:solidFill>
              </a:rPr>
              <a:t>  -  El clima</a:t>
            </a:r>
          </a:p>
          <a:p>
            <a:r>
              <a:rPr lang="es-VE" sz="1200" b="1" dirty="0">
                <a:solidFill>
                  <a:srgbClr val="FF0000"/>
                </a:solidFill>
              </a:rPr>
              <a:t> </a:t>
            </a:r>
            <a:r>
              <a:rPr lang="es-VE" sz="1200" b="1" dirty="0" smtClean="0">
                <a:solidFill>
                  <a:srgbClr val="FF0000"/>
                </a:solidFill>
              </a:rPr>
              <a:t> - El relieve</a:t>
            </a:r>
          </a:p>
          <a:p>
            <a:r>
              <a:rPr lang="es-VE" sz="1200" b="1" dirty="0">
                <a:solidFill>
                  <a:srgbClr val="FF0000"/>
                </a:solidFill>
              </a:rPr>
              <a:t> </a:t>
            </a:r>
            <a:r>
              <a:rPr lang="es-VE" sz="1200" b="1" dirty="0" smtClean="0">
                <a:solidFill>
                  <a:srgbClr val="FF0000"/>
                </a:solidFill>
              </a:rPr>
              <a:t> - Los organismos</a:t>
            </a:r>
          </a:p>
          <a:p>
            <a:r>
              <a:rPr lang="es-VE" sz="1200" b="1" dirty="0">
                <a:solidFill>
                  <a:srgbClr val="FF0000"/>
                </a:solidFill>
              </a:rPr>
              <a:t> </a:t>
            </a:r>
            <a:r>
              <a:rPr lang="es-VE" sz="1200" b="1" dirty="0" smtClean="0">
                <a:solidFill>
                  <a:srgbClr val="FF0000"/>
                </a:solidFill>
              </a:rPr>
              <a:t> - El material parental</a:t>
            </a:r>
          </a:p>
          <a:p>
            <a:r>
              <a:rPr lang="es-VE" sz="1200" b="1" dirty="0">
                <a:solidFill>
                  <a:srgbClr val="FF0000"/>
                </a:solidFill>
              </a:rPr>
              <a:t> </a:t>
            </a:r>
            <a:r>
              <a:rPr lang="es-VE" sz="1200" b="1" dirty="0" smtClean="0">
                <a:solidFill>
                  <a:srgbClr val="FF0000"/>
                </a:solidFill>
              </a:rPr>
              <a:t> - El tiempo</a:t>
            </a:r>
          </a:p>
          <a:p>
            <a:pPr>
              <a:buFont typeface="Arial" pitchFamily="34" charset="0"/>
              <a:buChar char="•"/>
            </a:pPr>
            <a:r>
              <a:rPr lang="es-VE" sz="1200" b="1" dirty="0">
                <a:solidFill>
                  <a:srgbClr val="FF0000"/>
                </a:solidFill>
              </a:rPr>
              <a:t> </a:t>
            </a:r>
            <a:r>
              <a:rPr lang="es-VE" sz="1200" b="1" dirty="0" smtClean="0">
                <a:solidFill>
                  <a:srgbClr val="FF0000"/>
                </a:solidFill>
              </a:rPr>
              <a:t>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39552" y="3128786"/>
            <a:ext cx="2160240" cy="1092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2005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2 CuadroTexto"/>
          <p:cNvSpPr txBox="1"/>
          <p:nvPr/>
        </p:nvSpPr>
        <p:spPr>
          <a:xfrm>
            <a:off x="539552" y="62068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a:t>
            </a:r>
            <a:r>
              <a:rPr lang="es-VE" sz="2400" b="1" dirty="0">
                <a:solidFill>
                  <a:schemeClr val="accent3">
                    <a:lumMod val="60000"/>
                    <a:lumOff val="40000"/>
                  </a:schemeClr>
                </a:solidFill>
              </a:rPr>
              <a:t>SUELO</a:t>
            </a:r>
          </a:p>
          <a:p>
            <a:r>
              <a:rPr lang="es-VE" sz="2000" b="1" dirty="0"/>
              <a:t>                                                                        </a:t>
            </a:r>
            <a:r>
              <a:rPr lang="es-VE" sz="2000" b="1" dirty="0" smtClean="0">
                <a:solidFill>
                  <a:schemeClr val="accent3">
                    <a:lumMod val="75000"/>
                  </a:schemeClr>
                </a:solidFill>
              </a:rPr>
              <a:t>Introducción</a:t>
            </a:r>
            <a:endParaRPr lang="es-VE" sz="2000" b="1" dirty="0">
              <a:solidFill>
                <a:schemeClr val="accent3">
                  <a:lumMod val="75000"/>
                </a:schemeClr>
              </a:solidFill>
            </a:endParaRPr>
          </a:p>
        </p:txBody>
      </p:sp>
      <p:sp>
        <p:nvSpPr>
          <p:cNvPr id="5" name="13 CuadroTexto"/>
          <p:cNvSpPr txBox="1"/>
          <p:nvPr/>
        </p:nvSpPr>
        <p:spPr>
          <a:xfrm>
            <a:off x="539552" y="177281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6" name="14 CuadroTexto"/>
          <p:cNvSpPr txBox="1"/>
          <p:nvPr/>
        </p:nvSpPr>
        <p:spPr>
          <a:xfrm>
            <a:off x="3360510" y="1772816"/>
            <a:ext cx="5256584" cy="4862870"/>
          </a:xfrm>
          <a:prstGeom prst="rect">
            <a:avLst/>
          </a:prstGeom>
          <a:solidFill>
            <a:schemeClr val="accent3">
              <a:lumMod val="20000"/>
              <a:lumOff val="80000"/>
            </a:schemeClr>
          </a:solidFill>
        </p:spPr>
        <p:txBody>
          <a:bodyPr wrap="square" rtlCol="0">
            <a:spAutoFit/>
          </a:bodyPr>
          <a:lstStyle/>
          <a:p>
            <a:pPr algn="just"/>
            <a:r>
              <a:rPr lang="es-VE" b="1" dirty="0" smtClean="0">
                <a:solidFill>
                  <a:schemeClr val="accent3">
                    <a:lumMod val="75000"/>
                  </a:schemeClr>
                </a:solidFill>
              </a:rPr>
              <a:t>Introducción</a:t>
            </a:r>
          </a:p>
          <a:p>
            <a:pPr algn="just"/>
            <a:r>
              <a:rPr lang="es-ES" sz="1400" dirty="0" smtClean="0">
                <a:solidFill>
                  <a:schemeClr val="accent3">
                    <a:lumMod val="75000"/>
                  </a:schemeClr>
                </a:solidFill>
              </a:rPr>
              <a:t>El suelo contiene </a:t>
            </a:r>
            <a:r>
              <a:rPr lang="es-ES" sz="1400" dirty="0">
                <a:solidFill>
                  <a:schemeClr val="accent3">
                    <a:lumMod val="75000"/>
                  </a:schemeClr>
                </a:solidFill>
              </a:rPr>
              <a:t>agua y elementos nutritivos que los seres vivos que lo utilizan y tiene un importante papel para el hombre, ya que de él depende la producción de alimentos, la crianza de animales, la plantación de árboles, la obtención de agua y de algunos recursos minerales, entre otras cosas. En él se apoyan y nutren las plantas en su crecimiento e influye en algunos procesos importantes que ocurren en los ecosistemas, como el ciclo hidrológico y de nutrientes, así como la producción y descomposición de la materia </a:t>
            </a:r>
            <a:r>
              <a:rPr lang="es-ES" sz="1400" dirty="0" smtClean="0">
                <a:solidFill>
                  <a:schemeClr val="accent3">
                    <a:lumMod val="75000"/>
                  </a:schemeClr>
                </a:solidFill>
              </a:rPr>
              <a:t>orgánica.</a:t>
            </a: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a:solidFill>
                <a:schemeClr val="accent3">
                  <a:lumMod val="75000"/>
                </a:schemeClr>
              </a:solidFill>
            </a:endParaRPr>
          </a:p>
          <a:p>
            <a:endParaRPr lang="es-VE" dirty="0" smtClean="0"/>
          </a:p>
          <a:p>
            <a:endParaRPr lang="es-VE" dirty="0"/>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54868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548680"/>
            <a:ext cx="1073728" cy="1080120"/>
          </a:xfrm>
          <a:prstGeom prst="rect">
            <a:avLst/>
          </a:prstGeom>
          <a:noFill/>
        </p:spPr>
      </p:pic>
      <p:sp>
        <p:nvSpPr>
          <p:cNvPr id="13" name="TextBox 1"/>
          <p:cNvSpPr txBox="1"/>
          <p:nvPr/>
        </p:nvSpPr>
        <p:spPr>
          <a:xfrm>
            <a:off x="8102748" y="1444134"/>
            <a:ext cx="432048" cy="369332"/>
          </a:xfrm>
          <a:prstGeom prst="rect">
            <a:avLst/>
          </a:prstGeom>
          <a:noFill/>
        </p:spPr>
        <p:txBody>
          <a:bodyPr wrap="square" rtlCol="0">
            <a:spAutoFit/>
          </a:bodyPr>
          <a:lstStyle/>
          <a:p>
            <a:r>
              <a:rPr lang="en-US" dirty="0" smtClean="0"/>
              <a:t>3</a:t>
            </a:r>
            <a:endParaRPr lang="en-US" dirty="0"/>
          </a:p>
        </p:txBody>
      </p:sp>
      <p:sp>
        <p:nvSpPr>
          <p:cNvPr id="14" name="Rectangle 2"/>
          <p:cNvSpPr/>
          <p:nvPr/>
        </p:nvSpPr>
        <p:spPr>
          <a:xfrm>
            <a:off x="575556" y="2348880"/>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istemas silvopastorile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55976" y="4005064"/>
            <a:ext cx="3524250" cy="24003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2485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48567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El Relieve</a:t>
            </a:r>
          </a:p>
          <a:p>
            <a:pPr algn="just">
              <a:spcBef>
                <a:spcPct val="20000"/>
              </a:spcBef>
              <a:buClr>
                <a:schemeClr val="bg2"/>
              </a:buClr>
              <a:buSzPct val="65000"/>
              <a:buFont typeface="Arial" pitchFamily="34" charset="0"/>
              <a:buChar char="•"/>
            </a:pPr>
            <a:r>
              <a:rPr lang="es-VE" dirty="0" smtClean="0"/>
              <a:t>La forma e inclinación del terreno influencian la erosión del suelo, y en consecuencia su formación. A mayores pendientes, mayor es la susceptibilidad de la erosión, </a:t>
            </a:r>
            <a:r>
              <a:rPr lang="es-VE" dirty="0" smtClean="0">
                <a:solidFill>
                  <a:schemeClr val="accent3">
                    <a:lumMod val="75000"/>
                  </a:schemeClr>
                </a:solidFill>
              </a:rPr>
              <a:t>y en consecuencia la pérdida del suelo.</a:t>
            </a:r>
            <a:endParaRPr lang="es-VE" b="1" dirty="0">
              <a:solidFill>
                <a:schemeClr val="accent3">
                  <a:lumMod val="75000"/>
                </a:schemeClr>
              </a:solidFill>
            </a:endParaRPr>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3080" name="Picture 8" descr="https://encrypted-tbn1.gstatic.com/images?q=tbn:ANd9GcRgVWWIRVR_WzM1iUx4KSQSmvlCg1S7lcPRu7iwiCVM6qHf_8LR_A"/>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35896" y="3977528"/>
            <a:ext cx="2168341" cy="1521076"/>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s://encrypted-tbn1.gstatic.com/images?q=tbn:ANd9GcRBFWRpOng2dWOU1Xno4K6TC_DnlS_N895de_YeZsQMNLQHE4ZOJ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12160" y="4012875"/>
            <a:ext cx="2249810" cy="1510821"/>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8102748" y="1084094"/>
            <a:ext cx="432048" cy="369332"/>
          </a:xfrm>
          <a:prstGeom prst="rect">
            <a:avLst/>
          </a:prstGeom>
          <a:noFill/>
        </p:spPr>
        <p:txBody>
          <a:bodyPr wrap="square" rtlCol="0">
            <a:spAutoFit/>
          </a:bodyPr>
          <a:lstStyle/>
          <a:p>
            <a:r>
              <a:rPr lang="en-US" dirty="0" smtClean="0"/>
              <a:t>30</a:t>
            </a:r>
            <a:endParaRPr lang="en-US" dirty="0"/>
          </a:p>
        </p:txBody>
      </p:sp>
      <p:sp>
        <p:nvSpPr>
          <p:cNvPr id="19" name="13 CuadroTexto"/>
          <p:cNvSpPr txBox="1"/>
          <p:nvPr/>
        </p:nvSpPr>
        <p:spPr>
          <a:xfrm>
            <a:off x="539552" y="1412776"/>
            <a:ext cx="2232248" cy="3816429"/>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r>
              <a:rPr lang="es-VE" sz="1200" b="1" dirty="0" smtClean="0">
                <a:solidFill>
                  <a:srgbClr val="FF0000"/>
                </a:solidFill>
              </a:rPr>
              <a:t>  -  El clima</a:t>
            </a:r>
          </a:p>
          <a:p>
            <a:r>
              <a:rPr lang="es-VE" sz="1200" b="1" dirty="0">
                <a:solidFill>
                  <a:schemeClr val="tx2"/>
                </a:solidFill>
              </a:rPr>
              <a:t> </a:t>
            </a:r>
            <a:r>
              <a:rPr lang="es-VE" sz="1200" b="1" dirty="0" smtClean="0">
                <a:solidFill>
                  <a:schemeClr val="tx2"/>
                </a:solidFill>
              </a:rPr>
              <a:t> - El relieve</a:t>
            </a:r>
          </a:p>
          <a:p>
            <a:r>
              <a:rPr lang="es-VE" sz="1200" b="1" dirty="0">
                <a:solidFill>
                  <a:srgbClr val="FF0000"/>
                </a:solidFill>
              </a:rPr>
              <a:t> </a:t>
            </a:r>
            <a:r>
              <a:rPr lang="es-VE" sz="1200" b="1" dirty="0" smtClean="0">
                <a:solidFill>
                  <a:srgbClr val="FF0000"/>
                </a:solidFill>
              </a:rPr>
              <a:t> - Los organismos</a:t>
            </a:r>
          </a:p>
          <a:p>
            <a:r>
              <a:rPr lang="es-VE" sz="1200" b="1" dirty="0">
                <a:solidFill>
                  <a:srgbClr val="FF0000"/>
                </a:solidFill>
              </a:rPr>
              <a:t> </a:t>
            </a:r>
            <a:r>
              <a:rPr lang="es-VE" sz="1200" b="1" dirty="0" smtClean="0">
                <a:solidFill>
                  <a:srgbClr val="FF0000"/>
                </a:solidFill>
              </a:rPr>
              <a:t> - El material parental</a:t>
            </a:r>
          </a:p>
          <a:p>
            <a:r>
              <a:rPr lang="es-VE" sz="1200" b="1" dirty="0">
                <a:solidFill>
                  <a:srgbClr val="FF0000"/>
                </a:solidFill>
              </a:rPr>
              <a:t> </a:t>
            </a:r>
            <a:r>
              <a:rPr lang="es-VE" sz="1200" b="1" dirty="0" smtClean="0">
                <a:solidFill>
                  <a:srgbClr val="FF0000"/>
                </a:solidFill>
              </a:rPr>
              <a:t> - El tiempo</a:t>
            </a:r>
          </a:p>
          <a:p>
            <a:pPr>
              <a:buFont typeface="Arial" pitchFamily="34" charset="0"/>
              <a:buChar char="•"/>
            </a:pPr>
            <a:r>
              <a:rPr lang="es-VE" sz="1200" b="1" dirty="0">
                <a:solidFill>
                  <a:srgbClr val="FF0000"/>
                </a:solidFill>
              </a:rPr>
              <a:t> </a:t>
            </a:r>
            <a:r>
              <a:rPr lang="es-VE" sz="1200" b="1" dirty="0" smtClean="0">
                <a:solidFill>
                  <a:srgbClr val="FF0000"/>
                </a:solidFill>
              </a:rPr>
              <a:t>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539552" y="3128786"/>
            <a:ext cx="2160240" cy="1092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71349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4690515"/>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Los organismos</a:t>
            </a:r>
          </a:p>
          <a:p>
            <a:pPr algn="just">
              <a:spcBef>
                <a:spcPct val="20000"/>
              </a:spcBef>
              <a:buClr>
                <a:schemeClr val="bg2"/>
              </a:buClr>
              <a:buSzPct val="65000"/>
              <a:buFont typeface="Arial" pitchFamily="34" charset="0"/>
              <a:buChar char="•"/>
            </a:pPr>
            <a:r>
              <a:rPr lang="es-VE" dirty="0" smtClean="0"/>
              <a:t>Las plantas, animales y microorganismos pueden favorecer la meteorización química y física del suelo, además del movimiento y transformación de materiales dentro de él. Adicionalmente, los organismos aportan materia orgánica, fijan nitrógeno atmosférico y favorecen a la aireación y agregación del suelo, </a:t>
            </a:r>
            <a:r>
              <a:rPr lang="es-VE" dirty="0" smtClean="0">
                <a:solidFill>
                  <a:schemeClr val="accent3">
                    <a:lumMod val="60000"/>
                    <a:lumOff val="40000"/>
                  </a:schemeClr>
                </a:solidFill>
              </a:rPr>
              <a:t>entre otros procesos de formación.</a:t>
            </a:r>
            <a:endParaRPr lang="es-VE" dirty="0">
              <a:solidFill>
                <a:schemeClr val="accent3">
                  <a:lumMod val="60000"/>
                  <a:lumOff val="40000"/>
                </a:schemeClr>
              </a:solidFill>
            </a:endParaRPr>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2" descr="http://www.jmarcano.com/fotos/flora/soilshrooms.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176155" y="4115865"/>
            <a:ext cx="1436430" cy="1164005"/>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http://www.scivee.tv/assets/videothumb/5333">
            <a:hlinkClick r:id="rId6"/>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786432" y="4115865"/>
            <a:ext cx="1746008" cy="1164005"/>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6" descr="https://encrypted-tbn1.gstatic.com/images?q=tbn:ANd9GcQV9yy7cD4n_LF5dj4BhSrU2_V6ZqRj25fJDeYfBxPJugXxGfPT"/>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401116" y="4106937"/>
            <a:ext cx="1390903" cy="161051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8102748" y="1084094"/>
            <a:ext cx="432048" cy="369332"/>
          </a:xfrm>
          <a:prstGeom prst="rect">
            <a:avLst/>
          </a:prstGeom>
          <a:noFill/>
        </p:spPr>
        <p:txBody>
          <a:bodyPr wrap="square" rtlCol="0">
            <a:spAutoFit/>
          </a:bodyPr>
          <a:lstStyle/>
          <a:p>
            <a:r>
              <a:rPr lang="en-US" dirty="0" smtClean="0"/>
              <a:t>31</a:t>
            </a:r>
            <a:endParaRPr lang="en-US" dirty="0"/>
          </a:p>
        </p:txBody>
      </p:sp>
      <p:sp>
        <p:nvSpPr>
          <p:cNvPr id="21" name="13 CuadroTexto"/>
          <p:cNvSpPr txBox="1"/>
          <p:nvPr/>
        </p:nvSpPr>
        <p:spPr>
          <a:xfrm>
            <a:off x="539552" y="1412776"/>
            <a:ext cx="2232248" cy="3816429"/>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r>
              <a:rPr lang="es-VE" sz="1200" b="1" dirty="0" smtClean="0">
                <a:solidFill>
                  <a:srgbClr val="FF0000"/>
                </a:solidFill>
              </a:rPr>
              <a:t>  -  El clima</a:t>
            </a:r>
          </a:p>
          <a:p>
            <a:r>
              <a:rPr lang="es-VE" sz="1200" b="1" dirty="0">
                <a:solidFill>
                  <a:srgbClr val="FF0000"/>
                </a:solidFill>
              </a:rPr>
              <a:t> </a:t>
            </a:r>
            <a:r>
              <a:rPr lang="es-VE" sz="1200" b="1" dirty="0" smtClean="0">
                <a:solidFill>
                  <a:srgbClr val="FF0000"/>
                </a:solidFill>
              </a:rPr>
              <a:t> - El relieve</a:t>
            </a:r>
          </a:p>
          <a:p>
            <a:r>
              <a:rPr lang="es-VE" sz="1200" b="1" dirty="0">
                <a:solidFill>
                  <a:schemeClr val="tx2"/>
                </a:solidFill>
              </a:rPr>
              <a:t> </a:t>
            </a:r>
            <a:r>
              <a:rPr lang="es-VE" sz="1200" b="1" dirty="0" smtClean="0">
                <a:solidFill>
                  <a:schemeClr val="tx2"/>
                </a:solidFill>
              </a:rPr>
              <a:t> - Los organismos</a:t>
            </a:r>
          </a:p>
          <a:p>
            <a:r>
              <a:rPr lang="es-VE" sz="1200" b="1" dirty="0">
                <a:solidFill>
                  <a:srgbClr val="FF0000"/>
                </a:solidFill>
              </a:rPr>
              <a:t> </a:t>
            </a:r>
            <a:r>
              <a:rPr lang="es-VE" sz="1200" b="1" dirty="0" smtClean="0">
                <a:solidFill>
                  <a:srgbClr val="FF0000"/>
                </a:solidFill>
              </a:rPr>
              <a:t> - El material parental</a:t>
            </a:r>
          </a:p>
          <a:p>
            <a:r>
              <a:rPr lang="es-VE" sz="1200" b="1" dirty="0">
                <a:solidFill>
                  <a:srgbClr val="FF0000"/>
                </a:solidFill>
              </a:rPr>
              <a:t> </a:t>
            </a:r>
            <a:r>
              <a:rPr lang="es-VE" sz="1200" b="1" dirty="0" smtClean="0">
                <a:solidFill>
                  <a:srgbClr val="FF0000"/>
                </a:solidFill>
              </a:rPr>
              <a:t> - El tiempo</a:t>
            </a:r>
          </a:p>
          <a:p>
            <a:pPr>
              <a:buFont typeface="Arial" pitchFamily="34" charset="0"/>
              <a:buChar char="•"/>
            </a:pPr>
            <a:r>
              <a:rPr lang="es-VE" sz="1200" b="1" dirty="0">
                <a:solidFill>
                  <a:srgbClr val="FF0000"/>
                </a:solidFill>
              </a:rPr>
              <a:t> </a:t>
            </a:r>
            <a:r>
              <a:rPr lang="es-VE" sz="1200" b="1" dirty="0" smtClean="0">
                <a:solidFill>
                  <a:srgbClr val="FF0000"/>
                </a:solidFill>
              </a:rPr>
              <a:t>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3" name="Rectangle 22"/>
          <p:cNvSpPr/>
          <p:nvPr/>
        </p:nvSpPr>
        <p:spPr>
          <a:xfrm>
            <a:off x="539552" y="3128786"/>
            <a:ext cx="2160240" cy="1092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777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5078313"/>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El Material Parental</a:t>
            </a:r>
          </a:p>
          <a:p>
            <a:pPr algn="just">
              <a:spcBef>
                <a:spcPct val="20000"/>
              </a:spcBef>
              <a:buClr>
                <a:schemeClr val="bg2"/>
              </a:buClr>
              <a:buSzPct val="65000"/>
              <a:buFont typeface="Arial" pitchFamily="34" charset="0"/>
              <a:buChar char="•"/>
            </a:pPr>
            <a:r>
              <a:rPr lang="es-VE" dirty="0" smtClean="0"/>
              <a:t>El suelo es producto de la meteorización de rocas o sedimentos, que a su vez pueden estar constituidos por diversos minerales que presentan diferencias en la </a:t>
            </a:r>
            <a:r>
              <a:rPr lang="es-VE" dirty="0" smtClean="0">
                <a:solidFill>
                  <a:schemeClr val="accent3">
                    <a:lumMod val="60000"/>
                    <a:lumOff val="40000"/>
                  </a:schemeClr>
                </a:solidFill>
              </a:rPr>
              <a:t>resistencia a las transformaciones </a:t>
            </a:r>
            <a:r>
              <a:rPr lang="es-VE" dirty="0" smtClean="0"/>
              <a:t>que pueden sufrir</a:t>
            </a:r>
            <a:r>
              <a:rPr lang="es-VE" dirty="0" smtClean="0">
                <a:solidFill>
                  <a:schemeClr val="accent6">
                    <a:lumMod val="75000"/>
                  </a:schemeClr>
                </a:solidFill>
              </a:rPr>
              <a:t>,</a:t>
            </a:r>
            <a:r>
              <a:rPr lang="es-VE" dirty="0" smtClean="0"/>
              <a:t> producto de la acción de los otros factores ambientales (meteorización)</a:t>
            </a:r>
            <a:r>
              <a:rPr lang="es-VE" dirty="0" smtClean="0">
                <a:solidFill>
                  <a:schemeClr val="accent6">
                    <a:lumMod val="75000"/>
                  </a:schemeClr>
                </a:solidFill>
              </a:rPr>
              <a:t>.</a:t>
            </a:r>
            <a:r>
              <a:rPr lang="es-VE" dirty="0" smtClean="0"/>
              <a:t> </a:t>
            </a: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5124" name="Picture 4" descr="http://3.bp.blogspot.com/-h3svMFAfHGE/U1aiMnhQWnI/AAAAAAAAA2w/wnr3Zfi5Hy8/s1600/tipos_rocas1.pn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567702" y="3525706"/>
            <a:ext cx="4672892" cy="2596051"/>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32</a:t>
            </a:r>
            <a:endParaRPr lang="en-US" dirty="0"/>
          </a:p>
        </p:txBody>
      </p:sp>
      <p:sp>
        <p:nvSpPr>
          <p:cNvPr id="18"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r>
              <a:rPr lang="es-VE" sz="1200" b="1" dirty="0" smtClean="0">
                <a:solidFill>
                  <a:srgbClr val="FF0000"/>
                </a:solidFill>
              </a:rPr>
              <a:t>  -  El clima</a:t>
            </a:r>
          </a:p>
          <a:p>
            <a:r>
              <a:rPr lang="es-VE" sz="1200" b="1" dirty="0">
                <a:solidFill>
                  <a:srgbClr val="FF0000"/>
                </a:solidFill>
              </a:rPr>
              <a:t> </a:t>
            </a:r>
            <a:r>
              <a:rPr lang="es-VE" sz="1200" b="1" dirty="0" smtClean="0">
                <a:solidFill>
                  <a:srgbClr val="FF0000"/>
                </a:solidFill>
              </a:rPr>
              <a:t> - El relieve</a:t>
            </a:r>
          </a:p>
          <a:p>
            <a:r>
              <a:rPr lang="es-VE" sz="1200" b="1" dirty="0">
                <a:solidFill>
                  <a:srgbClr val="FF0000"/>
                </a:solidFill>
              </a:rPr>
              <a:t> </a:t>
            </a:r>
            <a:r>
              <a:rPr lang="es-VE" sz="1200" b="1" dirty="0" smtClean="0">
                <a:solidFill>
                  <a:srgbClr val="FF0000"/>
                </a:solidFill>
              </a:rPr>
              <a:t> - Los organismos</a:t>
            </a:r>
          </a:p>
          <a:p>
            <a:r>
              <a:rPr lang="es-VE" sz="1200" b="1" dirty="0">
                <a:solidFill>
                  <a:schemeClr val="tx2"/>
                </a:solidFill>
              </a:rPr>
              <a:t> </a:t>
            </a:r>
            <a:r>
              <a:rPr lang="es-VE" sz="1200" b="1" dirty="0" smtClean="0">
                <a:solidFill>
                  <a:schemeClr val="tx2"/>
                </a:solidFill>
              </a:rPr>
              <a:t> - El material parental</a:t>
            </a:r>
          </a:p>
          <a:p>
            <a:r>
              <a:rPr lang="es-VE" sz="1200" b="1" dirty="0">
                <a:solidFill>
                  <a:srgbClr val="FF0000"/>
                </a:solidFill>
              </a:rPr>
              <a:t> </a:t>
            </a:r>
            <a:r>
              <a:rPr lang="es-VE" sz="1200" b="1" dirty="0" smtClean="0">
                <a:solidFill>
                  <a:srgbClr val="FF0000"/>
                </a:solidFill>
              </a:rPr>
              <a:t> - El tiempo</a:t>
            </a:r>
          </a:p>
          <a:p>
            <a:pPr>
              <a:buFont typeface="Arial" pitchFamily="34" charset="0"/>
              <a:buChar char="•"/>
            </a:pPr>
            <a:r>
              <a:rPr lang="es-VE" sz="1200" b="1" dirty="0">
                <a:solidFill>
                  <a:srgbClr val="FF0000"/>
                </a:solidFill>
              </a:rPr>
              <a:t> </a:t>
            </a:r>
            <a:r>
              <a:rPr lang="es-VE" sz="1200" b="1" dirty="0" smtClean="0">
                <a:solidFill>
                  <a:srgbClr val="FF0000"/>
                </a:solidFill>
              </a:rPr>
              <a:t>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39552" y="3128786"/>
            <a:ext cx="2160240" cy="1092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5507587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Factores Formadores del Suelo</a:t>
            </a:r>
            <a:endParaRPr lang="es-VE" sz="2000" b="1" dirty="0"/>
          </a:p>
        </p:txBody>
      </p:sp>
      <p:sp>
        <p:nvSpPr>
          <p:cNvPr id="6" name="5 CuadroTexto"/>
          <p:cNvSpPr txBox="1"/>
          <p:nvPr/>
        </p:nvSpPr>
        <p:spPr>
          <a:xfrm>
            <a:off x="3275856" y="1340768"/>
            <a:ext cx="5256584" cy="5299912"/>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El Tiempo</a:t>
            </a:r>
          </a:p>
          <a:p>
            <a:pPr algn="just">
              <a:spcBef>
                <a:spcPct val="20000"/>
              </a:spcBef>
              <a:buClr>
                <a:schemeClr val="bg2"/>
              </a:buClr>
              <a:buSzPct val="65000"/>
              <a:buFont typeface="Arial" pitchFamily="34" charset="0"/>
              <a:buChar char="•"/>
            </a:pPr>
            <a:r>
              <a:rPr lang="es-VE" dirty="0" smtClean="0"/>
              <a:t>La acción del clima, los organismos, el relieve y el material parental sobre la formación del suelo requiere tiempo.  </a:t>
            </a:r>
            <a:r>
              <a:rPr lang="es-VE" dirty="0" smtClean="0">
                <a:solidFill>
                  <a:schemeClr val="accent3">
                    <a:lumMod val="75000"/>
                  </a:schemeClr>
                </a:solidFill>
              </a:rPr>
              <a:t>Si el tiempo para que el resto de los factores operen es corto, los cambios sobre la formación y las características del suelo pueden ser leves; de lo contrario, si los tiempos de acción de los factores formadores del suelo son largos, los cambios pueden ser notorios.</a:t>
            </a: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endParaRPr lang="es-VE"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7" name="Picture 2" descr="formacion"/>
          <p:cNvPicPr>
            <a:picLocks noChangeAspect="1" noChangeArrowheads="1"/>
          </p:cNvPicPr>
          <p:nvPr/>
        </p:nvPicPr>
        <p:blipFill>
          <a:blip r:embed="rId4" cstate="print"/>
          <a:srcRect/>
          <a:stretch>
            <a:fillRect/>
          </a:stretch>
        </p:blipFill>
        <p:spPr bwMode="auto">
          <a:xfrm>
            <a:off x="3638252" y="4149080"/>
            <a:ext cx="4680520" cy="2520280"/>
          </a:xfrm>
          <a:prstGeom prst="rect">
            <a:avLst/>
          </a:prstGeom>
          <a:noFill/>
          <a:ln w="9525">
            <a:noFill/>
            <a:miter lim="800000"/>
            <a:headEnd/>
            <a:tailEnd/>
          </a:ln>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33</a:t>
            </a:r>
            <a:endParaRPr lang="en-US" dirty="0"/>
          </a:p>
        </p:txBody>
      </p:sp>
      <p:sp>
        <p:nvSpPr>
          <p:cNvPr id="19"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chemeClr val="tx2"/>
                </a:solidFill>
              </a:rPr>
              <a:t> Factores formadores del suelo</a:t>
            </a:r>
          </a:p>
          <a:p>
            <a:r>
              <a:rPr lang="es-VE" sz="1200" b="1" dirty="0" smtClean="0">
                <a:solidFill>
                  <a:srgbClr val="FF0000"/>
                </a:solidFill>
              </a:rPr>
              <a:t>  -  El clima</a:t>
            </a:r>
          </a:p>
          <a:p>
            <a:r>
              <a:rPr lang="es-VE" sz="1200" b="1" dirty="0">
                <a:solidFill>
                  <a:srgbClr val="FF0000"/>
                </a:solidFill>
              </a:rPr>
              <a:t> </a:t>
            </a:r>
            <a:r>
              <a:rPr lang="es-VE" sz="1200" b="1" dirty="0" smtClean="0">
                <a:solidFill>
                  <a:srgbClr val="FF0000"/>
                </a:solidFill>
              </a:rPr>
              <a:t> - El relieve</a:t>
            </a:r>
          </a:p>
          <a:p>
            <a:r>
              <a:rPr lang="es-VE" sz="1200" b="1" dirty="0">
                <a:solidFill>
                  <a:srgbClr val="FF0000"/>
                </a:solidFill>
              </a:rPr>
              <a:t> </a:t>
            </a:r>
            <a:r>
              <a:rPr lang="es-VE" sz="1200" b="1" dirty="0" smtClean="0">
                <a:solidFill>
                  <a:srgbClr val="FF0000"/>
                </a:solidFill>
              </a:rPr>
              <a:t> - Los organismos</a:t>
            </a:r>
          </a:p>
          <a:p>
            <a:r>
              <a:rPr lang="es-VE" sz="1200" b="1" dirty="0">
                <a:solidFill>
                  <a:srgbClr val="FF0000"/>
                </a:solidFill>
              </a:rPr>
              <a:t> </a:t>
            </a:r>
            <a:r>
              <a:rPr lang="es-VE" sz="1200" b="1" dirty="0" smtClean="0">
                <a:solidFill>
                  <a:srgbClr val="FF0000"/>
                </a:solidFill>
              </a:rPr>
              <a:t> - El material parental</a:t>
            </a:r>
          </a:p>
          <a:p>
            <a:r>
              <a:rPr lang="es-VE" sz="1200" b="1" dirty="0">
                <a:solidFill>
                  <a:schemeClr val="tx2"/>
                </a:solidFill>
              </a:rPr>
              <a:t> </a:t>
            </a:r>
            <a:r>
              <a:rPr lang="es-VE" sz="1200" b="1" dirty="0" smtClean="0">
                <a:solidFill>
                  <a:schemeClr val="tx2"/>
                </a:solidFill>
              </a:rPr>
              <a:t> - El tiempo</a:t>
            </a:r>
          </a:p>
          <a:p>
            <a:pPr>
              <a:buFont typeface="Arial" pitchFamily="34" charset="0"/>
              <a:buChar char="•"/>
            </a:pPr>
            <a:r>
              <a:rPr lang="es-VE" sz="1200" b="1" dirty="0">
                <a:solidFill>
                  <a:srgbClr val="FF0000"/>
                </a:solidFill>
              </a:rPr>
              <a:t> </a:t>
            </a:r>
            <a:r>
              <a:rPr lang="es-VE" sz="1200" b="1" dirty="0" smtClean="0">
                <a:solidFill>
                  <a:srgbClr val="FF0000"/>
                </a:solidFill>
              </a:rPr>
              <a:t>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539552" y="3128786"/>
            <a:ext cx="2160240" cy="10923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785034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Procesos Formadores de  Suelo</a:t>
            </a:r>
            <a:endParaRPr lang="es-VE" sz="2000" b="1" dirty="0"/>
          </a:p>
        </p:txBody>
      </p:sp>
      <p:sp>
        <p:nvSpPr>
          <p:cNvPr id="6" name="5 CuadroTexto"/>
          <p:cNvSpPr txBox="1"/>
          <p:nvPr/>
        </p:nvSpPr>
        <p:spPr>
          <a:xfrm>
            <a:off x="3206900" y="1319281"/>
            <a:ext cx="5256584" cy="5133713"/>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Procesos Formadores del Suelo</a:t>
            </a:r>
          </a:p>
          <a:p>
            <a:pPr algn="just">
              <a:spcBef>
                <a:spcPct val="20000"/>
              </a:spcBef>
              <a:buClr>
                <a:schemeClr val="bg2"/>
              </a:buClr>
              <a:buSzPct val="65000"/>
              <a:buFont typeface="Arial" pitchFamily="34" charset="0"/>
              <a:buChar char="•"/>
            </a:pPr>
            <a:r>
              <a:rPr lang="es-VE" dirty="0" smtClean="0"/>
              <a:t>Durante su formación, en el suelo ocurren entradas y salidas, movimientos y  trasformaciones de materiales y energía. A estos eventos se le denomina procesos formadores del suelo. </a:t>
            </a:r>
            <a:r>
              <a:rPr lang="es-VE" dirty="0" smtClean="0">
                <a:solidFill>
                  <a:schemeClr val="accent3">
                    <a:lumMod val="75000"/>
                  </a:schemeClr>
                </a:solidFill>
              </a:rPr>
              <a:t>Los principales procesos formadores del suelo son:</a:t>
            </a:r>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4" descr="usosue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54715" y="3538981"/>
            <a:ext cx="2416542" cy="237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3436348" y="3597989"/>
            <a:ext cx="2271304" cy="1615827"/>
          </a:xfrm>
          <a:prstGeom prst="rect">
            <a:avLst/>
          </a:prstGeom>
        </p:spPr>
        <p:txBody>
          <a:bodyPr wrap="square">
            <a:spAutoFit/>
          </a:bodyPr>
          <a:lstStyle/>
          <a:p>
            <a:pPr marL="285750" indent="-285750">
              <a:spcBef>
                <a:spcPct val="50000"/>
              </a:spcBef>
              <a:buFont typeface="Arial" panose="020B0604020202020204" pitchFamily="34" charset="0"/>
              <a:buChar char="•"/>
            </a:pPr>
            <a:r>
              <a:rPr lang="es-ES" altLang="en-US" b="1" dirty="0">
                <a:solidFill>
                  <a:srgbClr val="FF0000"/>
                </a:solidFill>
                <a:latin typeface="Arial Narrow" pitchFamily="34" charset="0"/>
              </a:rPr>
              <a:t>Adiciones</a:t>
            </a:r>
          </a:p>
          <a:p>
            <a:pPr marL="285750" indent="-285750">
              <a:spcBef>
                <a:spcPct val="50000"/>
              </a:spcBef>
              <a:buFont typeface="Arial" panose="020B0604020202020204" pitchFamily="34" charset="0"/>
              <a:buChar char="•"/>
            </a:pPr>
            <a:r>
              <a:rPr lang="es-ES" altLang="en-US" b="1" dirty="0">
                <a:solidFill>
                  <a:srgbClr val="FF0000"/>
                </a:solidFill>
                <a:latin typeface="Arial Narrow" pitchFamily="34" charset="0"/>
              </a:rPr>
              <a:t> Pérdidas</a:t>
            </a:r>
          </a:p>
          <a:p>
            <a:pPr marL="285750" indent="-285750">
              <a:spcBef>
                <a:spcPct val="50000"/>
              </a:spcBef>
              <a:buFont typeface="Arial" panose="020B0604020202020204" pitchFamily="34" charset="0"/>
              <a:buChar char="•"/>
            </a:pPr>
            <a:r>
              <a:rPr lang="es-ES" altLang="en-US" b="1" dirty="0">
                <a:solidFill>
                  <a:srgbClr val="FF0000"/>
                </a:solidFill>
                <a:latin typeface="Arial Narrow" pitchFamily="34" charset="0"/>
              </a:rPr>
              <a:t> Transformaciones</a:t>
            </a:r>
          </a:p>
          <a:p>
            <a:pPr marL="285750" indent="-285750">
              <a:spcBef>
                <a:spcPct val="50000"/>
              </a:spcBef>
              <a:buFont typeface="Arial" panose="020B0604020202020204" pitchFamily="34" charset="0"/>
              <a:buChar char="•"/>
            </a:pPr>
            <a:r>
              <a:rPr lang="es-ES" altLang="en-US" b="1" dirty="0">
                <a:solidFill>
                  <a:srgbClr val="FF0000"/>
                </a:solidFill>
                <a:latin typeface="Arial Narrow" pitchFamily="34" charset="0"/>
              </a:rPr>
              <a:t> Translocaciones</a:t>
            </a:r>
          </a:p>
        </p:txBody>
      </p:sp>
      <p:sp>
        <p:nvSpPr>
          <p:cNvPr id="17" name="Line 6"/>
          <p:cNvSpPr>
            <a:spLocks noChangeShapeType="1"/>
          </p:cNvSpPr>
          <p:nvPr/>
        </p:nvSpPr>
        <p:spPr bwMode="auto">
          <a:xfrm>
            <a:off x="7243682" y="2984417"/>
            <a:ext cx="1044" cy="79405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8" name="Line 6"/>
          <p:cNvSpPr>
            <a:spLocks noChangeShapeType="1"/>
          </p:cNvSpPr>
          <p:nvPr/>
        </p:nvSpPr>
        <p:spPr bwMode="auto">
          <a:xfrm>
            <a:off x="7262598" y="5658937"/>
            <a:ext cx="1044" cy="79405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9" name="Line 7"/>
          <p:cNvSpPr>
            <a:spLocks noChangeShapeType="1"/>
          </p:cNvSpPr>
          <p:nvPr/>
        </p:nvSpPr>
        <p:spPr bwMode="auto">
          <a:xfrm>
            <a:off x="6885852" y="4588800"/>
            <a:ext cx="0" cy="572950"/>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20" name="Line 8"/>
          <p:cNvSpPr>
            <a:spLocks noChangeShapeType="1"/>
          </p:cNvSpPr>
          <p:nvPr/>
        </p:nvSpPr>
        <p:spPr bwMode="auto">
          <a:xfrm flipV="1">
            <a:off x="7658243" y="4619631"/>
            <a:ext cx="0" cy="51128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22" name="Text Box 10"/>
          <p:cNvSpPr txBox="1">
            <a:spLocks noChangeArrowheads="1"/>
          </p:cNvSpPr>
          <p:nvPr/>
        </p:nvSpPr>
        <p:spPr bwMode="auto">
          <a:xfrm>
            <a:off x="6579909" y="4108065"/>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s-ES" altLang="en-US" sz="2400" b="1" dirty="0"/>
              <a:t>A</a:t>
            </a:r>
          </a:p>
        </p:txBody>
      </p:sp>
      <p:sp>
        <p:nvSpPr>
          <p:cNvPr id="23" name="Line 9"/>
          <p:cNvSpPr>
            <a:spLocks noChangeShapeType="1"/>
          </p:cNvSpPr>
          <p:nvPr/>
        </p:nvSpPr>
        <p:spPr bwMode="auto">
          <a:xfrm>
            <a:off x="7035176" y="4293096"/>
            <a:ext cx="419100" cy="0"/>
          </a:xfrm>
          <a:prstGeom prst="line">
            <a:avLst/>
          </a:prstGeom>
          <a:noFill/>
          <a:ln w="1016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24" name="Text Box 11"/>
          <p:cNvSpPr txBox="1">
            <a:spLocks noChangeArrowheads="1"/>
          </p:cNvSpPr>
          <p:nvPr/>
        </p:nvSpPr>
        <p:spPr bwMode="auto">
          <a:xfrm>
            <a:off x="7514688" y="4064496"/>
            <a:ext cx="38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s-ES" altLang="en-US" sz="2400" b="1" dirty="0"/>
              <a:t>B</a:t>
            </a:r>
          </a:p>
        </p:txBody>
      </p:sp>
      <p:sp>
        <p:nvSpPr>
          <p:cNvPr id="26" name="TextBox 25"/>
          <p:cNvSpPr txBox="1"/>
          <p:nvPr/>
        </p:nvSpPr>
        <p:spPr>
          <a:xfrm>
            <a:off x="8102748" y="1084094"/>
            <a:ext cx="432048" cy="369332"/>
          </a:xfrm>
          <a:prstGeom prst="rect">
            <a:avLst/>
          </a:prstGeom>
          <a:noFill/>
        </p:spPr>
        <p:txBody>
          <a:bodyPr wrap="square" rtlCol="0">
            <a:spAutoFit/>
          </a:bodyPr>
          <a:lstStyle/>
          <a:p>
            <a:r>
              <a:rPr lang="en-US" dirty="0" smtClean="0"/>
              <a:t>34</a:t>
            </a:r>
            <a:endParaRPr lang="en-US" dirty="0"/>
          </a:p>
        </p:txBody>
      </p:sp>
      <p:sp>
        <p:nvSpPr>
          <p:cNvPr id="27"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chemeClr val="tx2"/>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8" name="Rectangle 27"/>
          <p:cNvSpPr/>
          <p:nvPr/>
        </p:nvSpPr>
        <p:spPr>
          <a:xfrm>
            <a:off x="547031" y="3322957"/>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31604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Procesos Formadores de  Suelo</a:t>
            </a:r>
            <a:endParaRPr lang="es-VE" sz="2000" b="1" dirty="0"/>
          </a:p>
        </p:txBody>
      </p:sp>
      <p:sp>
        <p:nvSpPr>
          <p:cNvPr id="6" name="5 CuadroTexto"/>
          <p:cNvSpPr txBox="1"/>
          <p:nvPr/>
        </p:nvSpPr>
        <p:spPr>
          <a:xfrm>
            <a:off x="3206900" y="1319281"/>
            <a:ext cx="5256584" cy="4801314"/>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Adiciones:</a:t>
            </a:r>
          </a:p>
          <a:p>
            <a:pPr algn="just">
              <a:spcBef>
                <a:spcPct val="20000"/>
              </a:spcBef>
              <a:buClr>
                <a:schemeClr val="bg2"/>
              </a:buClr>
              <a:buSzPct val="65000"/>
              <a:buFont typeface="Arial" pitchFamily="34" charset="0"/>
              <a:buChar char="•"/>
            </a:pPr>
            <a:r>
              <a:rPr lang="es-VE" dirty="0" smtClean="0"/>
              <a:t>Son entradas de materiales y energía al </a:t>
            </a:r>
            <a:r>
              <a:rPr lang="es-VE" dirty="0" err="1" smtClean="0"/>
              <a:t>pedón</a:t>
            </a:r>
            <a:r>
              <a:rPr lang="es-VE" dirty="0" smtClean="0"/>
              <a:t>. Ejemplos de adiciones son la entrada de agua de las lluvias o el riego, de radiación emitida por el sol, de sedimentos proveniente de la erosión de suelos aledaños o bien de fertilizantes</a:t>
            </a:r>
            <a:endParaRPr lang="es-VE" dirty="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4" descr="usosue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6019" y="3597989"/>
            <a:ext cx="2416542" cy="237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Line 6"/>
          <p:cNvSpPr>
            <a:spLocks noChangeShapeType="1"/>
          </p:cNvSpPr>
          <p:nvPr/>
        </p:nvSpPr>
        <p:spPr bwMode="auto">
          <a:xfrm>
            <a:off x="6084168" y="3068960"/>
            <a:ext cx="1044" cy="79405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25" name="Line 6"/>
          <p:cNvSpPr>
            <a:spLocks noChangeShapeType="1"/>
          </p:cNvSpPr>
          <p:nvPr/>
        </p:nvSpPr>
        <p:spPr bwMode="auto">
          <a:xfrm>
            <a:off x="4644008" y="5181319"/>
            <a:ext cx="793132" cy="0"/>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27" name="TextBox 26"/>
          <p:cNvSpPr txBox="1"/>
          <p:nvPr/>
        </p:nvSpPr>
        <p:spPr>
          <a:xfrm>
            <a:off x="8102748" y="1084094"/>
            <a:ext cx="432048" cy="369332"/>
          </a:xfrm>
          <a:prstGeom prst="rect">
            <a:avLst/>
          </a:prstGeom>
          <a:noFill/>
        </p:spPr>
        <p:txBody>
          <a:bodyPr wrap="square" rtlCol="0">
            <a:spAutoFit/>
          </a:bodyPr>
          <a:lstStyle/>
          <a:p>
            <a:r>
              <a:rPr lang="en-US" dirty="0" smtClean="0"/>
              <a:t>35</a:t>
            </a:r>
            <a:endParaRPr lang="en-US" dirty="0"/>
          </a:p>
        </p:txBody>
      </p:sp>
      <p:sp>
        <p:nvSpPr>
          <p:cNvPr id="19"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chemeClr val="tx2"/>
                </a:solidFill>
              </a:rPr>
              <a:t> Procesos formadores del suelo</a:t>
            </a:r>
          </a:p>
          <a:p>
            <a:r>
              <a:rPr lang="es-VE" sz="1200" b="1" dirty="0">
                <a:solidFill>
                  <a:schemeClr val="tx2"/>
                </a:solidFill>
              </a:rPr>
              <a:t> </a:t>
            </a:r>
            <a:r>
              <a:rPr lang="es-VE" sz="1200" b="1" dirty="0" smtClean="0">
                <a:solidFill>
                  <a:schemeClr val="tx2"/>
                </a:solidFill>
              </a:rPr>
              <a:t>  - Adiciones</a:t>
            </a:r>
          </a:p>
          <a:p>
            <a:r>
              <a:rPr lang="es-VE" sz="1200" b="1" dirty="0">
                <a:solidFill>
                  <a:srgbClr val="FF0000"/>
                </a:solidFill>
              </a:rPr>
              <a:t> </a:t>
            </a:r>
            <a:r>
              <a:rPr lang="es-VE" sz="1200" b="1" dirty="0" smtClean="0">
                <a:solidFill>
                  <a:srgbClr val="FF0000"/>
                </a:solidFill>
              </a:rPr>
              <a:t>  - Pérdidas</a:t>
            </a:r>
          </a:p>
          <a:p>
            <a:r>
              <a:rPr lang="es-VE" sz="1200" b="1" dirty="0">
                <a:solidFill>
                  <a:srgbClr val="FF0000"/>
                </a:solidFill>
              </a:rPr>
              <a:t> </a:t>
            </a:r>
            <a:r>
              <a:rPr lang="es-VE" sz="1200" b="1" dirty="0" smtClean="0">
                <a:solidFill>
                  <a:srgbClr val="FF0000"/>
                </a:solidFill>
              </a:rPr>
              <a:t> - Transformaciones</a:t>
            </a:r>
          </a:p>
          <a:p>
            <a:r>
              <a:rPr lang="es-VE" sz="1200" b="1" dirty="0">
                <a:solidFill>
                  <a:srgbClr val="FF0000"/>
                </a:solidFill>
              </a:rPr>
              <a:t> </a:t>
            </a:r>
            <a:r>
              <a:rPr lang="es-VE" sz="1200" b="1" dirty="0" smtClean="0">
                <a:solidFill>
                  <a:srgbClr val="FF0000"/>
                </a:solidFill>
              </a:rPr>
              <a:t>  - Translocaciones</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39552" y="3357976"/>
            <a:ext cx="2160240" cy="863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38546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Procesos Formadores de  Suelo</a:t>
            </a:r>
            <a:endParaRPr lang="es-VE" sz="2000" b="1" dirty="0"/>
          </a:p>
        </p:txBody>
      </p:sp>
      <p:sp>
        <p:nvSpPr>
          <p:cNvPr id="6" name="5 CuadroTexto"/>
          <p:cNvSpPr txBox="1"/>
          <p:nvPr/>
        </p:nvSpPr>
        <p:spPr>
          <a:xfrm>
            <a:off x="3206900" y="1319281"/>
            <a:ext cx="5256584" cy="5189113"/>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Pérdidas:</a:t>
            </a:r>
          </a:p>
          <a:p>
            <a:pPr algn="just">
              <a:spcBef>
                <a:spcPct val="20000"/>
              </a:spcBef>
              <a:buClr>
                <a:schemeClr val="bg2"/>
              </a:buClr>
              <a:buSzPct val="65000"/>
              <a:buFont typeface="Arial" pitchFamily="34" charset="0"/>
              <a:buChar char="•"/>
            </a:pPr>
            <a:r>
              <a:rPr lang="es-VE" dirty="0" smtClean="0"/>
              <a:t>Son salidas de materiales y energía del </a:t>
            </a:r>
            <a:r>
              <a:rPr lang="es-VE" dirty="0" err="1" smtClean="0"/>
              <a:t>pedón</a:t>
            </a:r>
            <a:r>
              <a:rPr lang="es-VE" dirty="0" smtClean="0"/>
              <a:t>. Ejemplos de pérdidas son la erosión, la evaporación del agua y la emisión de calor a la atmósfera o su transferencia a suelos aledaños</a:t>
            </a:r>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4" descr="usosue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6019" y="3597989"/>
            <a:ext cx="2416542" cy="237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Line 6"/>
          <p:cNvSpPr>
            <a:spLocks noChangeShapeType="1"/>
          </p:cNvSpPr>
          <p:nvPr/>
        </p:nvSpPr>
        <p:spPr bwMode="auto">
          <a:xfrm>
            <a:off x="6098780" y="5573565"/>
            <a:ext cx="1044" cy="79405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8" name="Line 6"/>
          <p:cNvSpPr>
            <a:spLocks noChangeShapeType="1"/>
          </p:cNvSpPr>
          <p:nvPr/>
        </p:nvSpPr>
        <p:spPr bwMode="auto">
          <a:xfrm>
            <a:off x="6908041" y="4772212"/>
            <a:ext cx="864096" cy="0"/>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19" name="Line 6"/>
          <p:cNvSpPr>
            <a:spLocks noChangeShapeType="1"/>
          </p:cNvSpPr>
          <p:nvPr/>
        </p:nvSpPr>
        <p:spPr bwMode="auto">
          <a:xfrm flipV="1">
            <a:off x="6099824" y="3168784"/>
            <a:ext cx="1044" cy="745053"/>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21" name="TextBox 20"/>
          <p:cNvSpPr txBox="1"/>
          <p:nvPr/>
        </p:nvSpPr>
        <p:spPr>
          <a:xfrm>
            <a:off x="8102748" y="1084094"/>
            <a:ext cx="432048" cy="369332"/>
          </a:xfrm>
          <a:prstGeom prst="rect">
            <a:avLst/>
          </a:prstGeom>
          <a:noFill/>
        </p:spPr>
        <p:txBody>
          <a:bodyPr wrap="square" rtlCol="0">
            <a:spAutoFit/>
          </a:bodyPr>
          <a:lstStyle/>
          <a:p>
            <a:r>
              <a:rPr lang="es-VE" dirty="0" smtClean="0"/>
              <a:t>36</a:t>
            </a:r>
            <a:endParaRPr lang="en-US" dirty="0"/>
          </a:p>
        </p:txBody>
      </p:sp>
      <p:sp>
        <p:nvSpPr>
          <p:cNvPr id="20"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chemeClr val="tx2"/>
                </a:solidFill>
              </a:rPr>
              <a:t> Procesos formadores del suelo</a:t>
            </a:r>
          </a:p>
          <a:p>
            <a:r>
              <a:rPr lang="es-VE" sz="1200" b="1" dirty="0">
                <a:solidFill>
                  <a:srgbClr val="FF0000"/>
                </a:solidFill>
              </a:rPr>
              <a:t> </a:t>
            </a:r>
            <a:r>
              <a:rPr lang="es-VE" sz="1200" b="1" dirty="0" smtClean="0">
                <a:solidFill>
                  <a:srgbClr val="FF0000"/>
                </a:solidFill>
              </a:rPr>
              <a:t>  - Adiciones</a:t>
            </a:r>
          </a:p>
          <a:p>
            <a:r>
              <a:rPr lang="es-VE" sz="1200" b="1" dirty="0">
                <a:solidFill>
                  <a:schemeClr val="tx2"/>
                </a:solidFill>
              </a:rPr>
              <a:t> </a:t>
            </a:r>
            <a:r>
              <a:rPr lang="es-VE" sz="1200" b="1" dirty="0" smtClean="0">
                <a:solidFill>
                  <a:schemeClr val="tx2"/>
                </a:solidFill>
              </a:rPr>
              <a:t>  - Pérdidas</a:t>
            </a:r>
          </a:p>
          <a:p>
            <a:r>
              <a:rPr lang="es-VE" sz="1200" b="1" dirty="0">
                <a:solidFill>
                  <a:srgbClr val="FF0000"/>
                </a:solidFill>
              </a:rPr>
              <a:t> </a:t>
            </a:r>
            <a:r>
              <a:rPr lang="es-VE" sz="1200" b="1" dirty="0" smtClean="0">
                <a:solidFill>
                  <a:srgbClr val="FF0000"/>
                </a:solidFill>
              </a:rPr>
              <a:t> - Transformaciones</a:t>
            </a:r>
          </a:p>
          <a:p>
            <a:r>
              <a:rPr lang="es-VE" sz="1200" b="1" dirty="0">
                <a:solidFill>
                  <a:srgbClr val="FF0000"/>
                </a:solidFill>
              </a:rPr>
              <a:t> </a:t>
            </a:r>
            <a:r>
              <a:rPr lang="es-VE" sz="1200" b="1" dirty="0" smtClean="0">
                <a:solidFill>
                  <a:srgbClr val="FF0000"/>
                </a:solidFill>
              </a:rPr>
              <a:t>  - Translocaciones</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4" name="Rectangle 23"/>
          <p:cNvSpPr/>
          <p:nvPr/>
        </p:nvSpPr>
        <p:spPr>
          <a:xfrm>
            <a:off x="539552" y="3357976"/>
            <a:ext cx="2160240" cy="863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54007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Procesos Formadores de  Suelo</a:t>
            </a:r>
            <a:endParaRPr lang="es-VE" sz="2000" b="1" dirty="0"/>
          </a:p>
        </p:txBody>
      </p:sp>
      <p:sp>
        <p:nvSpPr>
          <p:cNvPr id="7" name="5 CuadroTexto"/>
          <p:cNvSpPr txBox="1"/>
          <p:nvPr/>
        </p:nvSpPr>
        <p:spPr>
          <a:xfrm>
            <a:off x="3206900" y="1319281"/>
            <a:ext cx="5256584" cy="5410712"/>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Transformaciones:</a:t>
            </a:r>
          </a:p>
          <a:p>
            <a:pPr algn="just">
              <a:spcBef>
                <a:spcPct val="20000"/>
              </a:spcBef>
              <a:buClr>
                <a:schemeClr val="bg2"/>
              </a:buClr>
              <a:buSzPct val="65000"/>
              <a:buFont typeface="Arial" pitchFamily="34" charset="0"/>
              <a:buChar char="•"/>
            </a:pPr>
            <a:r>
              <a:rPr lang="es-VE" dirty="0" smtClean="0"/>
              <a:t>Son transformaciones de la materia, cambios o reacciones químicas que ocurren dentro del </a:t>
            </a:r>
            <a:r>
              <a:rPr lang="es-VE" dirty="0" err="1" smtClean="0"/>
              <a:t>pedón</a:t>
            </a:r>
            <a:r>
              <a:rPr lang="es-VE" dirty="0" smtClean="0"/>
              <a:t>. Ejemplos de ello son las reacciones de descomposición de la materia orgánica y la formación de humus, arcillas,  la oxidación, reducción, hidratación y precipitación de compuestos entre otros.</a:t>
            </a: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4"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6"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7" name="Picture 4" descr="usosue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6019" y="3597989"/>
            <a:ext cx="2416542" cy="237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Line 6"/>
          <p:cNvSpPr>
            <a:spLocks noChangeShapeType="1"/>
          </p:cNvSpPr>
          <p:nvPr/>
        </p:nvSpPr>
        <p:spPr bwMode="auto">
          <a:xfrm>
            <a:off x="5683778" y="4794003"/>
            <a:ext cx="681024" cy="0"/>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21" name="Text Box 10"/>
          <p:cNvSpPr txBox="1">
            <a:spLocks noChangeArrowheads="1"/>
          </p:cNvSpPr>
          <p:nvPr/>
        </p:nvSpPr>
        <p:spPr bwMode="auto">
          <a:xfrm>
            <a:off x="5301792" y="4558752"/>
            <a:ext cx="533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s-ES" altLang="en-US" sz="2400" b="1" dirty="0"/>
              <a:t>A</a:t>
            </a:r>
          </a:p>
        </p:txBody>
      </p:sp>
      <p:sp>
        <p:nvSpPr>
          <p:cNvPr id="22" name="Text Box 11"/>
          <p:cNvSpPr txBox="1">
            <a:spLocks noChangeArrowheads="1"/>
          </p:cNvSpPr>
          <p:nvPr/>
        </p:nvSpPr>
        <p:spPr bwMode="auto">
          <a:xfrm>
            <a:off x="6364802" y="4559026"/>
            <a:ext cx="38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es-ES" altLang="en-US" sz="2400" b="1" dirty="0"/>
              <a:t>B</a:t>
            </a:r>
          </a:p>
        </p:txBody>
      </p:sp>
      <p:sp>
        <p:nvSpPr>
          <p:cNvPr id="24" name="TextBox 23"/>
          <p:cNvSpPr txBox="1"/>
          <p:nvPr/>
        </p:nvSpPr>
        <p:spPr>
          <a:xfrm>
            <a:off x="8102748" y="1084094"/>
            <a:ext cx="432048" cy="369332"/>
          </a:xfrm>
          <a:prstGeom prst="rect">
            <a:avLst/>
          </a:prstGeom>
          <a:noFill/>
        </p:spPr>
        <p:txBody>
          <a:bodyPr wrap="square" rtlCol="0">
            <a:spAutoFit/>
          </a:bodyPr>
          <a:lstStyle/>
          <a:p>
            <a:r>
              <a:rPr lang="es-VE" dirty="0" smtClean="0"/>
              <a:t>37</a:t>
            </a:r>
            <a:endParaRPr lang="en-US" dirty="0"/>
          </a:p>
        </p:txBody>
      </p:sp>
      <p:sp>
        <p:nvSpPr>
          <p:cNvPr id="23"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chemeClr val="tx2"/>
                </a:solidFill>
              </a:rPr>
              <a:t> Procesos formadores del suelo</a:t>
            </a:r>
          </a:p>
          <a:p>
            <a:r>
              <a:rPr lang="es-VE" sz="1200" b="1" dirty="0">
                <a:solidFill>
                  <a:srgbClr val="FF0000"/>
                </a:solidFill>
              </a:rPr>
              <a:t> </a:t>
            </a:r>
            <a:r>
              <a:rPr lang="es-VE" sz="1200" b="1" dirty="0" smtClean="0">
                <a:solidFill>
                  <a:srgbClr val="FF0000"/>
                </a:solidFill>
              </a:rPr>
              <a:t>  - Adiciones</a:t>
            </a:r>
          </a:p>
          <a:p>
            <a:r>
              <a:rPr lang="es-VE" sz="1200" b="1" dirty="0">
                <a:solidFill>
                  <a:srgbClr val="FF0000"/>
                </a:solidFill>
              </a:rPr>
              <a:t> </a:t>
            </a:r>
            <a:r>
              <a:rPr lang="es-VE" sz="1200" b="1" dirty="0" smtClean="0">
                <a:solidFill>
                  <a:srgbClr val="FF0000"/>
                </a:solidFill>
              </a:rPr>
              <a:t>  - Pérdidas</a:t>
            </a:r>
          </a:p>
          <a:p>
            <a:r>
              <a:rPr lang="es-VE" sz="1200" b="1" dirty="0">
                <a:solidFill>
                  <a:schemeClr val="tx2"/>
                </a:solidFill>
              </a:rPr>
              <a:t> </a:t>
            </a:r>
            <a:r>
              <a:rPr lang="es-VE" sz="1200" b="1" dirty="0" smtClean="0">
                <a:solidFill>
                  <a:schemeClr val="tx2"/>
                </a:solidFill>
              </a:rPr>
              <a:t> - Transformaciones</a:t>
            </a:r>
          </a:p>
          <a:p>
            <a:r>
              <a:rPr lang="es-VE" sz="1200" b="1" dirty="0">
                <a:solidFill>
                  <a:srgbClr val="FF0000"/>
                </a:solidFill>
              </a:rPr>
              <a:t> </a:t>
            </a:r>
            <a:r>
              <a:rPr lang="es-VE" sz="1200" b="1" dirty="0" smtClean="0">
                <a:solidFill>
                  <a:srgbClr val="FF0000"/>
                </a:solidFill>
              </a:rPr>
              <a:t>  - Translocaciones</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6" name="Rectangle 25"/>
          <p:cNvSpPr/>
          <p:nvPr/>
        </p:nvSpPr>
        <p:spPr>
          <a:xfrm>
            <a:off x="539552" y="3357976"/>
            <a:ext cx="2160240" cy="863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81646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Procesos Formadores de  Suelo</a:t>
            </a:r>
            <a:endParaRPr lang="es-VE" sz="2000" b="1" dirty="0"/>
          </a:p>
        </p:txBody>
      </p:sp>
      <p:sp>
        <p:nvSpPr>
          <p:cNvPr id="6" name="5 CuadroTexto"/>
          <p:cNvSpPr txBox="1"/>
          <p:nvPr/>
        </p:nvSpPr>
        <p:spPr>
          <a:xfrm>
            <a:off x="3206900" y="1319281"/>
            <a:ext cx="5256584" cy="5410712"/>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Translocaciones:</a:t>
            </a:r>
          </a:p>
          <a:p>
            <a:pPr algn="just">
              <a:spcBef>
                <a:spcPct val="20000"/>
              </a:spcBef>
              <a:buClr>
                <a:schemeClr val="bg2"/>
              </a:buClr>
              <a:buSzPct val="65000"/>
              <a:buFont typeface="Arial" pitchFamily="34" charset="0"/>
              <a:buChar char="•"/>
            </a:pPr>
            <a:r>
              <a:rPr lang="es-VE" dirty="0" smtClean="0"/>
              <a:t>Son movimientos de materiales de un lugar a otro, u horizonte a otro, en se</a:t>
            </a:r>
            <a:r>
              <a:rPr lang="es-VE" dirty="0" smtClean="0">
                <a:solidFill>
                  <a:schemeClr val="accent3">
                    <a:lumMod val="75000"/>
                  </a:schemeClr>
                </a:solidFill>
              </a:rPr>
              <a:t>n</a:t>
            </a:r>
            <a:r>
              <a:rPr lang="es-VE" dirty="0" smtClean="0"/>
              <a:t>tido descendente o ascendente dentro del </a:t>
            </a:r>
            <a:r>
              <a:rPr lang="es-VE" dirty="0" err="1" smtClean="0"/>
              <a:t>pedón</a:t>
            </a:r>
            <a:r>
              <a:rPr lang="es-VE" dirty="0" smtClean="0"/>
              <a:t>. Sin salir de él. Ejemplos de ello son la </a:t>
            </a:r>
            <a:r>
              <a:rPr lang="es-VE" dirty="0" err="1" smtClean="0"/>
              <a:t>eluviación</a:t>
            </a:r>
            <a:r>
              <a:rPr lang="es-VE" dirty="0" smtClean="0"/>
              <a:t> e </a:t>
            </a:r>
            <a:r>
              <a:rPr lang="es-VE" dirty="0" err="1" smtClean="0"/>
              <a:t>iluviación</a:t>
            </a:r>
            <a:r>
              <a:rPr lang="es-VE" dirty="0" smtClean="0"/>
              <a:t> de arcillas, o el lavado de compuestos solubles del horizonte A al B y </a:t>
            </a:r>
            <a:r>
              <a:rPr lang="es-VE" dirty="0" err="1" smtClean="0"/>
              <a:t>visceversa</a:t>
            </a:r>
            <a:r>
              <a:rPr lang="es-VE" dirty="0" smtClean="0"/>
              <a:t>.</a:t>
            </a: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a:p>
          <a:p>
            <a:pPr algn="just">
              <a:spcBef>
                <a:spcPct val="20000"/>
              </a:spcBef>
              <a:buClr>
                <a:schemeClr val="bg2"/>
              </a:buClr>
              <a:buSzPct val="65000"/>
              <a:buFont typeface="Arial" pitchFamily="34" charset="0"/>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1"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6" name="Picture 4" descr="usosue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6019" y="3597989"/>
            <a:ext cx="2416542" cy="237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Line 6"/>
          <p:cNvSpPr>
            <a:spLocks noChangeShapeType="1"/>
          </p:cNvSpPr>
          <p:nvPr/>
        </p:nvSpPr>
        <p:spPr bwMode="auto">
          <a:xfrm>
            <a:off x="5683778" y="4794002"/>
            <a:ext cx="0" cy="795237"/>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20" name="Line 6"/>
          <p:cNvSpPr>
            <a:spLocks noChangeShapeType="1"/>
          </p:cNvSpPr>
          <p:nvPr/>
        </p:nvSpPr>
        <p:spPr bwMode="auto">
          <a:xfrm flipV="1">
            <a:off x="6364802" y="4653568"/>
            <a:ext cx="0" cy="863663"/>
          </a:xfrm>
          <a:prstGeom prst="line">
            <a:avLst/>
          </a:prstGeom>
          <a:noFill/>
          <a:ln w="1270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dirty="0"/>
          </a:p>
        </p:txBody>
      </p:sp>
      <p:sp>
        <p:nvSpPr>
          <p:cNvPr id="22" name="TextBox 21"/>
          <p:cNvSpPr txBox="1"/>
          <p:nvPr/>
        </p:nvSpPr>
        <p:spPr>
          <a:xfrm>
            <a:off x="8102748" y="1084094"/>
            <a:ext cx="432048" cy="369332"/>
          </a:xfrm>
          <a:prstGeom prst="rect">
            <a:avLst/>
          </a:prstGeom>
          <a:noFill/>
        </p:spPr>
        <p:txBody>
          <a:bodyPr wrap="square" rtlCol="0">
            <a:spAutoFit/>
          </a:bodyPr>
          <a:lstStyle/>
          <a:p>
            <a:r>
              <a:rPr lang="es-VE" dirty="0" smtClean="0"/>
              <a:t>38</a:t>
            </a:r>
            <a:endParaRPr lang="en-US" dirty="0"/>
          </a:p>
        </p:txBody>
      </p:sp>
      <p:sp>
        <p:nvSpPr>
          <p:cNvPr id="21"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chemeClr val="tx2"/>
                </a:solidFill>
              </a:rPr>
              <a:t> Procesos formadores del suelo</a:t>
            </a:r>
          </a:p>
          <a:p>
            <a:r>
              <a:rPr lang="es-VE" sz="1200" b="1" dirty="0">
                <a:solidFill>
                  <a:srgbClr val="FF0000"/>
                </a:solidFill>
              </a:rPr>
              <a:t> </a:t>
            </a:r>
            <a:r>
              <a:rPr lang="es-VE" sz="1200" b="1" dirty="0" smtClean="0">
                <a:solidFill>
                  <a:srgbClr val="FF0000"/>
                </a:solidFill>
              </a:rPr>
              <a:t>  - Adiciones</a:t>
            </a:r>
          </a:p>
          <a:p>
            <a:r>
              <a:rPr lang="es-VE" sz="1200" b="1" dirty="0">
                <a:solidFill>
                  <a:srgbClr val="FF0000"/>
                </a:solidFill>
              </a:rPr>
              <a:t> </a:t>
            </a:r>
            <a:r>
              <a:rPr lang="es-VE" sz="1200" b="1" dirty="0" smtClean="0">
                <a:solidFill>
                  <a:srgbClr val="FF0000"/>
                </a:solidFill>
              </a:rPr>
              <a:t>  - Pérdidas</a:t>
            </a:r>
          </a:p>
          <a:p>
            <a:r>
              <a:rPr lang="es-VE" sz="1200" b="1" dirty="0">
                <a:solidFill>
                  <a:srgbClr val="FF0000"/>
                </a:solidFill>
              </a:rPr>
              <a:t> </a:t>
            </a:r>
            <a:r>
              <a:rPr lang="es-VE" sz="1200" b="1" dirty="0" smtClean="0">
                <a:solidFill>
                  <a:srgbClr val="FF0000"/>
                </a:solidFill>
              </a:rPr>
              <a:t> - Transformaciones</a:t>
            </a:r>
          </a:p>
          <a:p>
            <a:r>
              <a:rPr lang="es-VE" sz="1200" b="1" dirty="0">
                <a:solidFill>
                  <a:schemeClr val="tx2"/>
                </a:solidFill>
              </a:rPr>
              <a:t> </a:t>
            </a:r>
            <a:r>
              <a:rPr lang="es-VE" sz="1200" b="1" dirty="0" smtClean="0">
                <a:solidFill>
                  <a:schemeClr val="tx2"/>
                </a:solidFill>
              </a:rPr>
              <a:t>  - Translocaciones</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3" name="Rectangle 22"/>
          <p:cNvSpPr/>
          <p:nvPr/>
        </p:nvSpPr>
        <p:spPr>
          <a:xfrm>
            <a:off x="539552" y="3357976"/>
            <a:ext cx="2160240" cy="863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8463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Características de los Suelos</a:t>
            </a:r>
            <a:endParaRPr lang="es-VE" sz="2000" b="1" dirty="0"/>
          </a:p>
        </p:txBody>
      </p:sp>
      <p:sp>
        <p:nvSpPr>
          <p:cNvPr id="5" name="5 CuadroTexto"/>
          <p:cNvSpPr txBox="1"/>
          <p:nvPr/>
        </p:nvSpPr>
        <p:spPr>
          <a:xfrm>
            <a:off x="3206900" y="1319281"/>
            <a:ext cx="5256584" cy="4745915"/>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dirty="0" smtClean="0"/>
              <a:t>Los suelos poseen una variedad de rasgos o atributos que pueden ser evaluados en todo el perfil, o bien cada uno de sus horizontes. Las diferencias en estas características permite diferenciar los horizontes entre si, así como a diversos </a:t>
            </a:r>
            <a:r>
              <a:rPr lang="es-VE" dirty="0" smtClean="0">
                <a:solidFill>
                  <a:schemeClr val="accent3">
                    <a:lumMod val="75000"/>
                  </a:schemeClr>
                </a:solidFill>
              </a:rPr>
              <a:t>tipos de </a:t>
            </a:r>
            <a:r>
              <a:rPr lang="es-VE" dirty="0" smtClean="0"/>
              <a:t>suelos.</a:t>
            </a:r>
          </a:p>
          <a:p>
            <a:pPr algn="just">
              <a:spcBef>
                <a:spcPct val="20000"/>
              </a:spcBef>
              <a:buClr>
                <a:schemeClr val="bg2"/>
              </a:buClr>
              <a:buSzPct val="65000"/>
              <a:buFont typeface="Arial" pitchFamily="34" charset="0"/>
              <a:buChar char="•"/>
            </a:pPr>
            <a:endParaRPr lang="es-VE" dirty="0"/>
          </a:p>
          <a:p>
            <a:pPr algn="just">
              <a:spcBef>
                <a:spcPct val="20000"/>
              </a:spcBef>
              <a:buClr>
                <a:schemeClr val="bg2"/>
              </a:buClr>
              <a:buSzPct val="65000"/>
              <a:buFont typeface="Arial" pitchFamily="34" charset="0"/>
              <a:buChar char="•"/>
            </a:pPr>
            <a:r>
              <a:rPr lang="es-VE" dirty="0" smtClean="0"/>
              <a:t>Estas características se pueden discriminar en cuatros grandes grupos:</a:t>
            </a:r>
          </a:p>
          <a:p>
            <a:pPr algn="just">
              <a:spcBef>
                <a:spcPct val="20000"/>
              </a:spcBef>
              <a:buClr>
                <a:schemeClr val="bg2"/>
              </a:buClr>
              <a:buSzPct val="65000"/>
              <a:buFont typeface="Arial" pitchFamily="34" charset="0"/>
              <a:buChar char="•"/>
            </a:pPr>
            <a:endParaRPr lang="es-VE" dirty="0"/>
          </a:p>
          <a:p>
            <a:pPr marL="285750" indent="-285750" algn="just">
              <a:spcBef>
                <a:spcPct val="20000"/>
              </a:spcBef>
              <a:buClr>
                <a:schemeClr val="bg2"/>
              </a:buClr>
              <a:buSzPct val="65000"/>
              <a:buFontTx/>
              <a:buChar char="-"/>
            </a:pPr>
            <a:r>
              <a:rPr lang="es-VE" b="1" dirty="0" err="1" smtClean="0">
                <a:solidFill>
                  <a:srgbClr val="FF0000"/>
                </a:solidFill>
              </a:rPr>
              <a:t>Pedoclimáticas</a:t>
            </a:r>
            <a:endParaRPr lang="es-VE" b="1" dirty="0" smtClean="0">
              <a:solidFill>
                <a:srgbClr val="FF0000"/>
              </a:solidFill>
            </a:endParaRPr>
          </a:p>
          <a:p>
            <a:pPr marL="285750" indent="-285750" algn="just">
              <a:spcBef>
                <a:spcPct val="20000"/>
              </a:spcBef>
              <a:buClr>
                <a:schemeClr val="bg2"/>
              </a:buClr>
              <a:buSzPct val="65000"/>
              <a:buFontTx/>
              <a:buChar char="-"/>
            </a:pPr>
            <a:r>
              <a:rPr lang="es-VE" b="1" dirty="0" smtClean="0">
                <a:solidFill>
                  <a:srgbClr val="FF0000"/>
                </a:solidFill>
              </a:rPr>
              <a:t>Posicionales</a:t>
            </a:r>
          </a:p>
          <a:p>
            <a:pPr marL="285750" indent="-285750" algn="just">
              <a:spcBef>
                <a:spcPct val="20000"/>
              </a:spcBef>
              <a:buClr>
                <a:schemeClr val="bg2"/>
              </a:buClr>
              <a:buSzPct val="65000"/>
              <a:buFontTx/>
              <a:buChar char="-"/>
            </a:pPr>
            <a:r>
              <a:rPr lang="es-VE" b="1" dirty="0" smtClean="0">
                <a:solidFill>
                  <a:srgbClr val="FF0000"/>
                </a:solidFill>
              </a:rPr>
              <a:t>Morfológicas</a:t>
            </a:r>
          </a:p>
          <a:p>
            <a:pPr marL="285750" indent="-285750" algn="just">
              <a:spcBef>
                <a:spcPct val="20000"/>
              </a:spcBef>
              <a:buClr>
                <a:schemeClr val="bg2"/>
              </a:buClr>
              <a:buSzPct val="65000"/>
              <a:buFontTx/>
              <a:buChar char="-"/>
            </a:pPr>
            <a:r>
              <a:rPr lang="es-VE" b="1" dirty="0" smtClean="0">
                <a:solidFill>
                  <a:srgbClr val="FF0000"/>
                </a:solidFill>
              </a:rPr>
              <a:t>Composicionales</a:t>
            </a:r>
          </a:p>
          <a:p>
            <a:pPr marL="285750" indent="-285750" algn="just">
              <a:spcBef>
                <a:spcPct val="20000"/>
              </a:spcBef>
              <a:buClr>
                <a:schemeClr val="bg2"/>
              </a:buClr>
              <a:buSzPct val="65000"/>
              <a:buFontTx/>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8" name="TextBox 17"/>
          <p:cNvSpPr txBox="1"/>
          <p:nvPr/>
        </p:nvSpPr>
        <p:spPr>
          <a:xfrm>
            <a:off x="8102748" y="1084094"/>
            <a:ext cx="432048" cy="369332"/>
          </a:xfrm>
          <a:prstGeom prst="rect">
            <a:avLst/>
          </a:prstGeom>
          <a:noFill/>
        </p:spPr>
        <p:txBody>
          <a:bodyPr wrap="square" rtlCol="0">
            <a:spAutoFit/>
          </a:bodyPr>
          <a:lstStyle/>
          <a:p>
            <a:r>
              <a:rPr lang="es-VE" dirty="0" smtClean="0"/>
              <a:t>39</a:t>
            </a:r>
            <a:endParaRPr lang="en-US" dirty="0"/>
          </a:p>
        </p:txBody>
      </p:sp>
      <p:sp>
        <p:nvSpPr>
          <p:cNvPr id="19"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pic>
        <p:nvPicPr>
          <p:cNvPr id="6146" name="Picture 2" descr="https://encrypted-tbn0.gstatic.com/images?q=tbn:ANd9GcQHpo_Uy0FeIkT__XjLXhDqSTfY3puucczz5U8CJyzc3bc8foK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35192" y="3633757"/>
            <a:ext cx="2143125" cy="2143125"/>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575556" y="3525745"/>
            <a:ext cx="2160240" cy="166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0490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2 CuadroTexto"/>
          <p:cNvSpPr txBox="1"/>
          <p:nvPr/>
        </p:nvSpPr>
        <p:spPr>
          <a:xfrm>
            <a:off x="539552" y="62068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a:t>
            </a:r>
            <a:r>
              <a:rPr lang="es-VE" sz="2400" b="1" dirty="0">
                <a:solidFill>
                  <a:schemeClr val="accent3">
                    <a:lumMod val="60000"/>
                    <a:lumOff val="40000"/>
                  </a:schemeClr>
                </a:solidFill>
              </a:rPr>
              <a:t>SUELO</a:t>
            </a:r>
          </a:p>
          <a:p>
            <a:r>
              <a:rPr lang="es-VE" sz="2000" b="1" dirty="0"/>
              <a:t>                                                                        </a:t>
            </a:r>
            <a:r>
              <a:rPr lang="es-VE" sz="2000" b="1" dirty="0" smtClean="0">
                <a:solidFill>
                  <a:schemeClr val="accent3">
                    <a:lumMod val="75000"/>
                  </a:schemeClr>
                </a:solidFill>
              </a:rPr>
              <a:t>Introducción</a:t>
            </a:r>
            <a:endParaRPr lang="es-VE" sz="2000" b="1" dirty="0">
              <a:solidFill>
                <a:schemeClr val="accent3">
                  <a:lumMod val="75000"/>
                </a:schemeClr>
              </a:solidFill>
            </a:endParaRPr>
          </a:p>
        </p:txBody>
      </p:sp>
      <p:sp>
        <p:nvSpPr>
          <p:cNvPr id="6" name="13 CuadroTexto"/>
          <p:cNvSpPr txBox="1"/>
          <p:nvPr/>
        </p:nvSpPr>
        <p:spPr>
          <a:xfrm>
            <a:off x="539552" y="177281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7" name="14 CuadroTexto"/>
          <p:cNvSpPr txBox="1"/>
          <p:nvPr/>
        </p:nvSpPr>
        <p:spPr>
          <a:xfrm>
            <a:off x="3347864" y="1796590"/>
            <a:ext cx="5256584" cy="4585871"/>
          </a:xfrm>
          <a:prstGeom prst="rect">
            <a:avLst/>
          </a:prstGeom>
          <a:solidFill>
            <a:schemeClr val="accent3">
              <a:lumMod val="20000"/>
              <a:lumOff val="80000"/>
            </a:schemeClr>
          </a:solidFill>
        </p:spPr>
        <p:txBody>
          <a:bodyPr wrap="square" rtlCol="0">
            <a:spAutoFit/>
          </a:bodyPr>
          <a:lstStyle/>
          <a:p>
            <a:pPr algn="just"/>
            <a:r>
              <a:rPr lang="es-VE" b="1" dirty="0" smtClean="0">
                <a:solidFill>
                  <a:schemeClr val="accent3">
                    <a:lumMod val="75000"/>
                  </a:schemeClr>
                </a:solidFill>
              </a:rPr>
              <a:t>Introducción</a:t>
            </a:r>
          </a:p>
          <a:p>
            <a:pPr algn="just"/>
            <a:r>
              <a:rPr lang="es-ES" sz="1400" dirty="0" smtClean="0">
                <a:solidFill>
                  <a:schemeClr val="accent3">
                    <a:lumMod val="75000"/>
                  </a:schemeClr>
                </a:solidFill>
              </a:rPr>
              <a:t>El </a:t>
            </a:r>
            <a:r>
              <a:rPr lang="es-ES" sz="1400" dirty="0">
                <a:solidFill>
                  <a:schemeClr val="accent3">
                    <a:lumMod val="75000"/>
                  </a:schemeClr>
                </a:solidFill>
              </a:rPr>
              <a:t>explosivo crecimiento </a:t>
            </a:r>
            <a:r>
              <a:rPr lang="es-ES" sz="1400" dirty="0" smtClean="0">
                <a:solidFill>
                  <a:schemeClr val="accent3">
                    <a:lumMod val="75000"/>
                  </a:schemeClr>
                </a:solidFill>
              </a:rPr>
              <a:t>demográfico </a:t>
            </a:r>
            <a:r>
              <a:rPr lang="es-ES" sz="1400" dirty="0">
                <a:solidFill>
                  <a:schemeClr val="accent3">
                    <a:lumMod val="75000"/>
                  </a:schemeClr>
                </a:solidFill>
              </a:rPr>
              <a:t>ha llevado a una intensificación de las actividades productivas, entre ellas la agricultura, la expansión zonas urbanas e industriales, la extracción de minerales y la disposición de grandes cantidades de desechos de variada naturaleza, que han generado la degradación del suelo.  La degradación del suelo consiste en el </a:t>
            </a:r>
            <a:r>
              <a:rPr lang="es-ES" sz="1400" dirty="0" smtClean="0">
                <a:solidFill>
                  <a:schemeClr val="accent3">
                    <a:lumMod val="75000"/>
                  </a:schemeClr>
                </a:solidFill>
              </a:rPr>
              <a:t>deterioro </a:t>
            </a:r>
            <a:r>
              <a:rPr lang="es-ES" sz="1400" dirty="0">
                <a:solidFill>
                  <a:schemeClr val="accent3">
                    <a:lumMod val="75000"/>
                  </a:schemeClr>
                </a:solidFill>
              </a:rPr>
              <a:t>de su </a:t>
            </a:r>
            <a:r>
              <a:rPr lang="es-ES" sz="1400" dirty="0" smtClean="0">
                <a:solidFill>
                  <a:schemeClr val="accent3">
                    <a:lumMod val="75000"/>
                  </a:schemeClr>
                </a:solidFill>
              </a:rPr>
              <a:t>calidad, y </a:t>
            </a:r>
            <a:r>
              <a:rPr lang="es-ES" sz="1400" dirty="0">
                <a:solidFill>
                  <a:schemeClr val="accent3">
                    <a:lumMod val="75000"/>
                  </a:schemeClr>
                </a:solidFill>
              </a:rPr>
              <a:t>consecuentemente, de su aptitud productiva</a:t>
            </a:r>
            <a:r>
              <a:rPr lang="es-ES" sz="1400" dirty="0" smtClean="0">
                <a:solidFill>
                  <a:schemeClr val="accent3">
                    <a:lumMod val="75000"/>
                  </a:schemeClr>
                </a:solidFill>
              </a:rPr>
              <a:t>.</a:t>
            </a: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VE" sz="1400" dirty="0" smtClean="0">
              <a:solidFill>
                <a:schemeClr val="accent3">
                  <a:lumMod val="75000"/>
                </a:schemeClr>
              </a:solidFill>
            </a:endParaRPr>
          </a:p>
          <a:p>
            <a:endParaRPr lang="es-VE" dirty="0"/>
          </a:p>
          <a:p>
            <a:endParaRPr lang="es-VE" dirty="0"/>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54868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548680"/>
            <a:ext cx="1073728" cy="1080120"/>
          </a:xfrm>
          <a:prstGeom prst="rect">
            <a:avLst/>
          </a:prstGeom>
          <a:noFill/>
        </p:spPr>
      </p:pic>
      <p:sp>
        <p:nvSpPr>
          <p:cNvPr id="14" name="TextBox 1"/>
          <p:cNvSpPr txBox="1"/>
          <p:nvPr/>
        </p:nvSpPr>
        <p:spPr>
          <a:xfrm>
            <a:off x="8102748" y="1444134"/>
            <a:ext cx="432048" cy="369332"/>
          </a:xfrm>
          <a:prstGeom prst="rect">
            <a:avLst/>
          </a:prstGeom>
          <a:noFill/>
        </p:spPr>
        <p:txBody>
          <a:bodyPr wrap="square" rtlCol="0">
            <a:spAutoFit/>
          </a:bodyPr>
          <a:lstStyle/>
          <a:p>
            <a:r>
              <a:rPr lang="en-US" dirty="0" smtClean="0"/>
              <a:t>4</a:t>
            </a:r>
            <a:endParaRPr lang="en-US" dirty="0"/>
          </a:p>
        </p:txBody>
      </p:sp>
      <p:sp>
        <p:nvSpPr>
          <p:cNvPr id="15" name="Rectangle 2"/>
          <p:cNvSpPr/>
          <p:nvPr/>
        </p:nvSpPr>
        <p:spPr>
          <a:xfrm>
            <a:off x="575556" y="2348880"/>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clubdarwin.files.wordpress.com/2014/07/grande-galeria507-foto490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27984" y="4077072"/>
            <a:ext cx="3308322" cy="21602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51244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Características de los Suelos</a:t>
            </a:r>
            <a:endParaRPr lang="es-VE" sz="2000" b="1" dirty="0"/>
          </a:p>
        </p:txBody>
      </p:sp>
      <p:sp>
        <p:nvSpPr>
          <p:cNvPr id="5" name="5 CuadroTexto"/>
          <p:cNvSpPr txBox="1"/>
          <p:nvPr/>
        </p:nvSpPr>
        <p:spPr>
          <a:xfrm>
            <a:off x="3206900" y="1319281"/>
            <a:ext cx="5256584" cy="4745915"/>
          </a:xfrm>
          <a:prstGeom prst="rect">
            <a:avLst/>
          </a:prstGeom>
          <a:solidFill>
            <a:schemeClr val="accent3">
              <a:lumMod val="20000"/>
              <a:lumOff val="80000"/>
            </a:schemeClr>
          </a:solidFill>
        </p:spPr>
        <p:txBody>
          <a:bodyPr wrap="square" rtlCol="0">
            <a:spAutoFit/>
          </a:bodyPr>
          <a:lstStyle/>
          <a:p>
            <a:pPr marL="285750" indent="-285750" algn="just">
              <a:spcBef>
                <a:spcPct val="20000"/>
              </a:spcBef>
              <a:buClr>
                <a:schemeClr val="bg2"/>
              </a:buClr>
              <a:buSzPct val="65000"/>
              <a:buFontTx/>
              <a:buChar char="-"/>
            </a:pPr>
            <a:r>
              <a:rPr lang="es-VE" b="1" dirty="0" err="1" smtClean="0"/>
              <a:t>Pedoclimáticas</a:t>
            </a:r>
            <a:r>
              <a:rPr lang="es-VE" b="1" dirty="0" smtClean="0"/>
              <a:t>:</a:t>
            </a:r>
          </a:p>
          <a:p>
            <a:pPr marL="285750" indent="-285750" algn="just">
              <a:spcBef>
                <a:spcPct val="20000"/>
              </a:spcBef>
              <a:buClr>
                <a:schemeClr val="bg2"/>
              </a:buClr>
              <a:buSzPct val="65000"/>
              <a:buFontTx/>
              <a:buChar char="-"/>
            </a:pPr>
            <a:r>
              <a:rPr lang="es-VE" dirty="0" smtClean="0"/>
              <a:t>Son aquellas características relacionadas con el clima en donde se desarrolla el suelo. Dentro de las mas importantes se encuentran los regímenes de humedad y temperatura, los cuales son caracteres diagnóstico para la identificación taxonómica de los suelos.</a:t>
            </a:r>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40</a:t>
            </a:r>
            <a:endParaRPr lang="en-US" dirty="0"/>
          </a:p>
        </p:txBody>
      </p:sp>
      <p:sp>
        <p:nvSpPr>
          <p:cNvPr id="16"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Características de los suelos</a:t>
            </a:r>
          </a:p>
          <a:p>
            <a:r>
              <a:rPr lang="es-VE" sz="1200" b="1" dirty="0">
                <a:solidFill>
                  <a:schemeClr val="tx2"/>
                </a:solidFill>
              </a:rPr>
              <a:t> </a:t>
            </a:r>
            <a:r>
              <a:rPr lang="es-VE" sz="1200" b="1" dirty="0" smtClean="0">
                <a:solidFill>
                  <a:schemeClr val="tx2"/>
                </a:solidFill>
              </a:rPr>
              <a:t>  - </a:t>
            </a:r>
            <a:r>
              <a:rPr lang="es-VE" sz="1200" b="1" dirty="0" err="1" smtClean="0">
                <a:solidFill>
                  <a:schemeClr val="tx2"/>
                </a:solidFill>
              </a:rPr>
              <a:t>Pedoclimáticas</a:t>
            </a:r>
            <a:endParaRPr lang="es-VE" sz="1200" b="1" dirty="0" smtClean="0">
              <a:solidFill>
                <a:schemeClr val="tx2"/>
              </a:solidFill>
            </a:endParaRPr>
          </a:p>
          <a:p>
            <a:r>
              <a:rPr lang="es-VE" sz="1200" b="1" dirty="0">
                <a:solidFill>
                  <a:srgbClr val="FF0000"/>
                </a:solidFill>
              </a:rPr>
              <a:t> </a:t>
            </a:r>
            <a:r>
              <a:rPr lang="es-VE" sz="1200" b="1" dirty="0" smtClean="0">
                <a:solidFill>
                  <a:srgbClr val="FF0000"/>
                </a:solidFill>
              </a:rPr>
              <a:t>  - Posicionales</a:t>
            </a:r>
          </a:p>
          <a:p>
            <a:r>
              <a:rPr lang="es-VE" sz="1200" b="1" dirty="0">
                <a:solidFill>
                  <a:srgbClr val="FF0000"/>
                </a:solidFill>
              </a:rPr>
              <a:t> </a:t>
            </a:r>
            <a:r>
              <a:rPr lang="es-VE" sz="1200" b="1" dirty="0" smtClean="0">
                <a:solidFill>
                  <a:srgbClr val="FF0000"/>
                </a:solidFill>
              </a:rPr>
              <a:t>  - Morfológicas</a:t>
            </a:r>
          </a:p>
          <a:p>
            <a:r>
              <a:rPr lang="es-VE" sz="1200" b="1" dirty="0">
                <a:solidFill>
                  <a:srgbClr val="FF0000"/>
                </a:solidFill>
              </a:rPr>
              <a:t> </a:t>
            </a:r>
            <a:r>
              <a:rPr lang="es-VE" sz="1200" b="1" dirty="0" smtClean="0">
                <a:solidFill>
                  <a:srgbClr val="FF0000"/>
                </a:solidFill>
              </a:rPr>
              <a:t>  - Composicionales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pic>
        <p:nvPicPr>
          <p:cNvPr id="5122" name="Picture 2" descr="http://146.83.42.4/tics22010/167112560/images/humedad-del-suelo-sonda-diviner.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49551" y="3713189"/>
            <a:ext cx="2444897" cy="2070014"/>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51797" y="3735127"/>
            <a:ext cx="2466975" cy="1847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8" name="Rectangle 17"/>
          <p:cNvSpPr/>
          <p:nvPr/>
        </p:nvSpPr>
        <p:spPr>
          <a:xfrm>
            <a:off x="575556" y="3525745"/>
            <a:ext cx="2160240" cy="911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1042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Características de los Suelos</a:t>
            </a:r>
            <a:endParaRPr lang="es-VE" sz="2000" b="1" dirty="0"/>
          </a:p>
        </p:txBody>
      </p:sp>
      <p:sp>
        <p:nvSpPr>
          <p:cNvPr id="5" name="5 CuadroTexto"/>
          <p:cNvSpPr txBox="1"/>
          <p:nvPr/>
        </p:nvSpPr>
        <p:spPr>
          <a:xfrm>
            <a:off x="3206900" y="1319281"/>
            <a:ext cx="5256584" cy="4468916"/>
          </a:xfrm>
          <a:prstGeom prst="rect">
            <a:avLst/>
          </a:prstGeom>
          <a:solidFill>
            <a:schemeClr val="accent3">
              <a:lumMod val="20000"/>
              <a:lumOff val="80000"/>
            </a:schemeClr>
          </a:solidFill>
        </p:spPr>
        <p:txBody>
          <a:bodyPr wrap="square" rtlCol="0">
            <a:spAutoFit/>
          </a:bodyPr>
          <a:lstStyle/>
          <a:p>
            <a:pPr marL="285750" indent="-285750" algn="just">
              <a:spcBef>
                <a:spcPct val="20000"/>
              </a:spcBef>
              <a:buClr>
                <a:schemeClr val="bg2"/>
              </a:buClr>
              <a:buSzPct val="65000"/>
              <a:buFontTx/>
              <a:buChar char="-"/>
            </a:pPr>
            <a:r>
              <a:rPr lang="es-VE" b="1" dirty="0" smtClean="0"/>
              <a:t>Posicionales:</a:t>
            </a:r>
          </a:p>
          <a:p>
            <a:pPr marL="285750" indent="-285750" algn="just">
              <a:spcBef>
                <a:spcPct val="20000"/>
              </a:spcBef>
              <a:buClr>
                <a:schemeClr val="bg2"/>
              </a:buClr>
              <a:buSzPct val="65000"/>
              <a:buFontTx/>
              <a:buChar char="-"/>
            </a:pPr>
            <a:r>
              <a:rPr lang="es-VE" dirty="0" smtClean="0"/>
              <a:t>Son aquellas características relacionadas con la ubicación en el paisaje del </a:t>
            </a:r>
            <a:r>
              <a:rPr lang="es-VE" dirty="0" err="1" smtClean="0"/>
              <a:t>pedón</a:t>
            </a:r>
            <a:r>
              <a:rPr lang="es-VE" dirty="0" smtClean="0"/>
              <a:t>. Entre ellas se encuentran el tipo de material parental, el relieve, la susceptibilidad a la erosión y el drenaje entre otros.</a:t>
            </a:r>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r>
              <a:rPr lang="es-VE" dirty="0"/>
              <a:t>https</a:t>
            </a:r>
            <a:r>
              <a:rPr lang="es-VE" dirty="0" smtClean="0"/>
              <a:t>://</a:t>
            </a:r>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41</a:t>
            </a:r>
            <a:endParaRPr lang="en-US" dirty="0"/>
          </a:p>
        </p:txBody>
      </p:sp>
      <p:sp>
        <p:nvSpPr>
          <p:cNvPr id="17" name="AutoShape 2" descr="data:image/jpeg;base64,/9j/4AAQSkZJRgABAQAAAQABAAD/2wCEAAkGBxITEhUTEhQWFhUXGBoYGRgYGBcbGhoYHxoaHBgbIBgYHyggGBolHhcYITEhJSorLi4uGh8zODMsNygtLisBCgoKDg0OGxAQGywkHyQsLCwsLCwsLCwsLCwsLCwsLCwsLCwsLCwsLCwsLCwsLCwsLCwsLCwsLCwsLCwsLCwsLP/AABEIAOAA4QMBIgACEQEDEQH/xAAcAAACAwEBAQEAAAAAAAAAAAADBAACBQEGBwj/xAA/EAABAgQEAwYEBgAFAgcAAAABAhEAAyExBBJBUWFxgQUikaGx8BMywdEGFEJS4fEVI2JykhaiM1NjgpOywv/EABkBAAMBAQEAAAAAAAAAAAAAAAABAgMEBf/EACQRAAICAwACAwACAwAAAAAAAAABAhESITEDQRNRYSKRFHHw/9oADAMBAAIRAxEAPwD7dEiRIAJEiRIAJEiRIAJEiRl4vtyUlBKVAqAfKXBFCXUAHSGSS5hNpdGk2akSPMTPxggWRqkElVASWU9NNxduT8m/jSVkzJQonY0D695oz+eH2X8Uvo9REjBH4mQyCUqTmCnJBYKBSGZnL5vejn+Mo+HLWWTnDstSUtuKlzUsGBEUvJF8ZOLNKJHjsT+K1hdglJJCAotmJy5CoEApSDm2NQ7NDg/E4KMxSCkryKykf5YqxUahXyqttC+WI8GOdvdspkiixmH6aF3ByuDo7Gh8Y8vL/FU0mSZq/wDLUkElINC6wWKQAo1DgsBkFHjyvanbU1QKFMdylnLH5izl23tGOic6QpRFDQFxR72oC7eJjkn55N6NcUtHvsX+P5jd1CU6i6qMaO4q7aCLf9arROkKWrNJnSwogFJKD8pDgVZSX3Yng3zvFYhJCykFIQkM91XrsKaDhzgZxqlkJUEqSGYKp4lDPTS1RCj5Z3sVI+t4X8ZAzACxSQDWl1JBIUQmgBUQCCSA7wPDfjJCUlKUE5Q5UlyAsqJU9Pl1d68I+ZLnTGBzABBAGw5BqDWGJOJWnQhK6VAr46ilYP8AIaV2U4wNft3tVU2Y6rAhNEsxA2TUEq73B+EZX5kKzAkElydHJNytRffxPVfETlEPmYknflXc2MAQUmhVUXpZrOecc8vJe2DmlwbTLQbgWyhKSU0clySKkZiHJskaQ2e0zmIzf+IO9mc3zFi/FQ0jImJmKBCUkFLVPrQMRCc+dMXlIKKUNA4ahcj5t/YgylL8Izf0bc9SVElVFA3r3nGyqcaN9hSMKCoDOkOACTVId07g0u/WjVyTjCA0xS1CrFyUhtWOzxaXjEZmfMTtqfYO0FtDyt7R7BHaiz3ROlKlhCZVaAhBU2hqy1WoxDxaT+MZyFoCVKV8NxlDqBoBamx8bR5HDYkHM5YJOajVelNX+0HmVImEBnuWBNwz3Z6MIrOV6sHT0jV/xdX7V+AiQh8f/wBNH/BEcjPJ/o8pfbP0DEhPA9qSpqcyFU40/SFU3ooWg0zFS0gKUtISSACVBiTYA6mPZtGFMNEjzXan4nCVLShSGCCQa5s4UAaEMzEc4TwX42RMmKDgIBSASKklQd6skM46jaM/mhdWPBnsYU7SxwkoKlB9qgOXAAcnj4A7QjjfxLIlgF8ySCykkM4BJBP6f0s98wjxvbn4vWTMTKqhYCkkmqQqWAQ7kBi9ANecLyeaMV0qMG3s9j252rKliUolCh8UAj5iO6agDUOC8fO+2O1UqUhaCC6SklTKXQmhpV33PgBGRi8fmGZQcmjB2cA1rzfnGRjMX3aWBji8nnc9Iu1A05WIOelNaaDmeUDRiiAoBidHJprRiK01cRmKnmhHFTbNpAVYkjMFuCA4Yhr+d4wxkxOTNxeIZIObutTrUljpXq1oIntFXdK6sCQ+3dIps7lqVMeeVicyUgasP4g4xbrDAECjHwAoeRhU0xZ7Nudi1FbnIVE/N3ndwXoaFyTU6RVePQSqVcO4Oa5YgG1QHPGMuUo/LVyQHOm7g9KwLMEuWbMWBApTQHxjTLRebo1JkpGVsxfQvcPUN1ud9KQCb8NLEuoVBNGAADAi9wNrmE1Y9KSU93WrcmY3+8OLXnQEAkulQtrTYcYlzegysN8QZSlBSGAFUgmuoca8ibRyQmZ3lKLLYAqWApix3B284GZw+GkE6kMEiml7k0BblA5uYgZA7nepB/vTjGak1oMnYxOmpDEsVFVan/6sGLnQwdMwLzE5sr2f+6xgHtAhSSEEgvme4bcn5XrGpNxEoPmSUhhmCS7VLNxt5wTjIVtmhIMmW7d0gFlJUVFJOwBGlHc60hdayUZVJUupUkn4mYg1Jd2L8oFh5qSgKQxTUd4jNdvFoYTMQU5itqd2jk7uARuWH3iKpgk2LyVqAEvKUp/1OyjV30Jt5QKSlKGSQCgF3Lsku7sOduMMSDlT3gVd4ioGW7OCTVwl7QFcmgSDQ1ygBjsCxqbVIF+EXF76NIMBLmAjKSkOSQgO55lgLWMY+L7GPxQmycpYhlMWYDodeEapmKSMhNAmrOwtpzTpvAjiEpKnAtWx9mCPkceA2qMzBdkz0ZnAKSwdxfZq8XhrKtCGUVCwIFmq4bUXg0/tHKlwsgs5YNc+6wOdjBVLumuZNKvr5jyivkk3bRNpF2RuY5CH5c/+YP8AgIka1+/9/QWelw/ajTEKClAosdU0SKV2DNwEMTO3lqQEqmKZGUpBNqfpCR816ndtY8wjFMUuK5tR4XuItNxrgI0zOAwoSKl2cRCcuWNT9m32liJk5lFRLBIqc2jOCwBFuPrGPLxakJ+Yh7jwevMRDiUlTB0jxLi2zw6iZkZQWcwo4SU0owtVr1e3KCMRpJvRP8QUuqy+Yk1q9b3c0fzihnF8urs1v9vViYZEr4qqushqp/adgkhg+0BlyFFQLkLZjl/SBuosA3O0ORWL4CTiCGkqV8zk0SSLasXZtDqYysYiWDlTMzDvH5bC4qTXTaNYdnDO4WGDksHNDRmJuHLwn2rgFLmJTLQe8XISyyNCe6O6mutOOzi03RLhrhnYfEscoUElxX9o1MdxskqZSVZlqBpWrNqedRHcN+GpmYKVNRLR+5RJc6shn01YcY38HhJYaX3ikVznl8wSCQ1T+qxvrGkmo7TBeN8Z5bDzCkZSO9o78BaATlzEtmBcsRxA9jxj0k7s5S5uVK/hoAfOpkghm8ST53OsxcqTOISZYALkqBykZiztR+R2ApCU0ntC+MYlSQpllQBIDAmrgUAbeggB7MCpaZa1EHMVKAqxc82bYD1gsyUgJASSQiilEAVZqF678H4R1KxlKggFIYfMzF99aRhdcHSWjPwnZ/8AmLK1oIKKE/uL1A0+S/GNOVKZ0ZitXy0SGJIBBqoFqCrA8In5rIDQKYBswJDcAaNXz3iTcSpbqIdRYBkgAitH1PeB6CHKTexpJIumWlBAooghgSoizqIZQAciKy5ynOQBOZmYBmDuK2cN4RlY3tA52Kcxdt6aCnWFpWJIezOxALsae+kDi2rJlP8ADekpBBKgSK1okklR1y8x5QSbLDHuglwdDXgTVqWeMOViT+0hiC2457XjaGLC0nKnK4awIB1L62tet2pESjIF/ITCsl0mpCgAWL625Ui/5pCgCCKmoBJboPLesUxODWZa0kuVOzfK9Ce8TpYi1rwGRghJsD3SKpL956UqFOBo0UkuvoJPppzJqQ1TbamwfaoFfvC06aErYqNqu9SebEBjeB4qimUkhJfqB/pfifDhGd+edaphbKKOSK0YCt7GvTjExhk9aE/o0SqjgklgOt+opAVS0qcqNVMCEml/LWvGFDiwKihclTF+7pax5mF8er4ZAQFEkPmJ3O8aQ8bchIAmcuYsISFFVhsSL15coOqW6UmuZRUkmtCKClzY1aA4HFZMxKdrXeu1odwpC+8S7O3V6sdWMdLjT5opIQ+Ar/XEjbc/tP8Ay/iORVfhWIY4E5kl0lwSEkk5bkEpYm3gQYVxPZU12SUzCmispLILBnWQE10roYaXMVm2dIu1ANm4aXi005SzpIdw1DZjblQPHIp0xfx4Kyez5pYBOZVyAS4ABzXoTQmjteN1WHAl5S/xQXIOYZdqi+3jSMoYhmIz5quUq0oSGuWZ76QaXizbPrrVvG0E2x6XBnDlqKd10obDk2pc6couZ0yifkBAFMrkA1chjfhCvxgkuFVe4JADihsK1baASpwJUSS7XL73O4JeM5P2Nzockz8r72BBNOLC9bQv+dUMxzF1AEkEhwKhyKqq5hDEYgpSle77cW98Iz1YrvKDgmjswFa8D4RcPG9k5NMexGMBIuSal9frrDUrEtqoA0uRbRxo/kIzpagM+X5SQwOwa+7l4kl1BJJygZrvZWw2vGmN8FZsY+eBRKwobqTUeIYnV/tGZPUskBtGfTfS1jHO0ZgCUBPeAd3eunPjCuEkKcZyQCbG5ewfRwecNeK1YS2zVxGIISxU6SflegpdrQqsg91FjU1FTw/uA4woCSlQZqOSdG3a/HpaASUJUVZSRa33H1iY+N0TTejRlTV1+IVAEPc97Su+sSXOSp0gsQHDbimun3hKctqAlQNwTVgSdOkLdnzwlZcByDStBp9+kW/G3FsNmutvnUApSrKKvlDWZqlw9eApGbJQULUgjMVGimoxdqmwobwQImsygHYGpslWwuaKiTcWCMoYnQ5iw0rzfzginVDEZKlpUXcZQQC/Nqj3SNbC4lkOCp0gGzgBhfzjMRMSR3qlwSKeHsxqIxMsOebEBnttdg0V5ecCg2FmpmBQTMTLo+UuSrgAKdTDsgKCAvOmzNmZSRVwBe9KRjfHQFJVUix0s7B7AfzFkYruglh9GNX25xjKN+gs0sfKC+6FFBpSwqQ7gs2tRd9Lxk4zAFIyZXSQFOlyBdiSNQ0NIxALF1PSoAZtX1pe8MLmgfpzJSWNgWdtOXGF45ONJgnfTzpQtAKXy5r7nqNPvDuH7OzpJWohZNHcJbiGjWUrm2w5QspIUSEOmxJykV60Mdcn9aZeNFk9nSk1CiobZv8A8sD4iL/GSC+TKA7akuOXrElYVgMxBucxv/UMqQFBksPlqOA7zg6ksXjJv0yuaEcyf2K8TEjn5dX7/KOQfEvt/wBiwNKfOln5XpRtHepVdzagAptGfjJigpyzVAyhkvV2pakGWvInMAxYspqkipbR3eukZk6dmYvQ+/WJ8a2K0MSp9aNxt7NNIOF5u8SA5qUgAdEhozM1ak01d/CDy5jIULOzO+gv9Y0nCwY9JxAoFAEMRXVga0L/AMwHtFf+WChQarvfi8JpJWXFM3EBj+oNpC09wcpcjjbTXziV4LdmdDsualQSAHFmJ2dhHMQEk91IGWtONwevhCmHlquKNUOQx+/ODzZgcKAZ2ezHi4uaxfx4y0M5KkEuNBpV4tOKf11ygM2u1AzW46xzCKWs0ZJOpaNWRhZISEzPiFWrf1GnCoxMqTMzHM9LgXZvUQz+cQAcoLm3+6zjwaLYqSgqORWYcaKSK+MJTsiWAqQauzcr8YMbAsqeHYpL6bEWqdoIEKLkC12tXhoeMBE8igGnHyNtYdw6FgNmSCbizDj9zFSugEpSCo/K29CCLi/04RReGVVlOzOwZwDQcLnwh2djyp05wKOSR5Pc1hc4tYuUkClLbUDcuUJBSIFkkZ0l2FLcg14kuWVqqhm2AqHvA14pw5Jf+m6UiSe0FAKIbhuw9BBgk7QJKx/5czAW/wBJp73hWapCwEFJSXZyS1YZ+IlQ730b2WgOExcsLLpChsbfZ4CgMzDJDZSlSSbBx5dWiq8AXKXTWzuMo1J48K3h1YT+hOQ6d4vxq8DmlCgoqUH3AfzNj0hPmhNHQrKtIDqQ5B7zCl7VsQz76w1KlEKUykByFCptQ6ipq3SMqRhklNVOHZnq+/OGvy6ySE1IYbEPu/KMZeISiPrWbP3CXNCQBrUlxvGghJQKF0B2KinMxGli/L6iPPjDTBUknQjw2vUnwjs5U0K75QoUfcEU2cesaON6Kto2pmKSEqK6h2e5HjTeExjUyRmoXuC7C5aiq+9oz0T1KLd0AAUrXeh3eLrwfxGegApWldOfnELx62w2x3/qAbj/AI/zEjL/AMNR+/1+8SD4Yk0wOEx4By1LhqX49N4OuaVhk6VA0s30EKTsH/mbOA7b3Iar66wWXLGamblXzjX41diovhZZN8r7PU+Ip4wWalIBSSAv78TpWIlBFEu4LMC9bCx61rQQZMkJPeUHvcOOBL0PneK/2UrKS5ISOG7FvK4vFsOEIYsCSTrptWhg0ydLIIBcsXrUNz93jHmYgl+9exLfYNbSCrEaWMnpA7yRlJswt0FBCisUGZKOpLn0hacpZYKVQ7M0XSgDpTwhpJDLS8apmSA4OoiszErWXNOAiIIBL04f17vFwkO3W8MBUFj4312iwT4PX34Q0lqnz3gZSPSGIv8AFFGNaXq3FoFMmrfM4zGgO3SGAzGjvRuvGKiSahmINT70hDEsQ9PfOO4dQyh/D7QZUkFXIdYglZAH89+nCGIqcuaxNNK/2eMEkB1EqBA4VJ6REJVw5sLQQqqOX9W3hMYmsrKmdo78NfzPY+/CGhKU1Wat/tHMpAcmEIGvETDlBy6V1Ng/9QcrlAjuVJq7kBzcV47RT4fiQX8Itleh0q9ntvekJjNTA4gBylKXehsbn3SCzJ5VqUq1IUWbrp5VjIlKWHUDmB0U7P7DQpiZs0/O1dqU4DSJq2OzbGMSlu+WqT3hWzVannEHaCChRmEkmlQCltK3Ndx1jATLNjz9Yaw+EKmJJZ7uzHWmvKKoVscXiUkd1PkGO1BYxzD4sElASBq6iWbgS7DlCSkFPdfW+ln0qIEEm+7+3goLNH8ur90vxP2iRktziQDs2JK1IupKab1Lf1Em9ppS+QlRI40Ot+cZMrBks1+rf1DKcIU0F9bX6Q6JLHGTFEqIdwHGzWpCy1qV8z8OH3h2U4u3nE/L6tfb3aAYsJNCB4seG9Y78Olrw4tJApbez9dYBJTr1tDsKKpQ7OKe94ssWNteYgwQB09j1jgTv4wrCgRSfPyPCLEF2B98YYlir2iuV9PdodhQuEknxr71+8XmSrNa0d+GXpWnv28NJTw91hWFC0uXvw33g5kir8G1i2S/v3eDYLD/ABFMVBNDUvTewfwhNlUZ4Qxe76e+LRb4ZuQzb+9YfVgiGLi7BXuu8Nr7GWA5TlFgVUrSrXa7coTkFGQUhjSvBusSSjXjR4vOkkKUl3bUW6ax0p2elawrAoRYa0HPeBTUtfmffCHZEhS1BIBJ9PuY5i8OpBLjvAsWINdKj3SCwoUSNwbc4sEOoDmT9Hg65Z6OKPXnyiIlg8K8frCsKIUlw1gdC2nlQ6QGfJtQHar605Q4Zd6W0/iBT0mjEFmaje2hWOhOfIoOR2rQeUcOKUkB0u4/SafxBZwXm050NOoprF1yyQHA0dnHpFXZNCCsS9Akg0OY3D+sDQCxNCbC9uYtGliMM+WlQi//ALiH84ElLVu4pwO0Owop8FG3mr7RINkVw/5GJAFFU5g5IbZo67mloJZ3bwvFzq3CGFC/rBZSAB79tEQNPP7QaWhx5V8YGABZqa/aLpTR+IgiMODpU6bQ3hey5yypKEElNwSkM/MgPw5xNjoQyOXbf6/SLCU5AA201j0cv8PZChU5QDkHKEqNHr3qeTiHRhUJWVIQAFDUUZxb9rg6DWFkOjJV+HFJQCuZLQf2kkkeANeUAHYasmd2UxOUpJLA3o9+IEehm4gIUkoKe6QCEiw1/wAzRRe4qYx1rK5hmjusRfMXLtzO7wWAKTg8OVAJ+Ip3vlSBZmPPW2lbk0nskAspTgAhSXLuzBQa4rcwfDuCAUkpHecJBWTdgTpeGVT8xZYAoU1FMxboLaREpNFJGZhZI+UJfMTsCR9E31Y2LRdEiWUuQSrNUpNBtRmHnGhJkhiMzps7OwN2a1T1pA14QJYAuNyWD8hCzDE7gSxdAQCA73PiQ9BoIaly5qwCGToFK+Y7ncX0g/ZWOf4gEsPuVaCjekFUiZldASGDZnA/7iadIhu3Q1rZjdl9jBRmJWgE2cmofUUf0JjRXhJEtGWYHIZwKA1NTZRPOkL5lpURmZRAdiWb/ca8Wii5OZVVGwbiSdNhFCD4VaUImGXKKQpTJKSUg01UGLatC8yUkJOcBaj81e9b5c1g2nzRpzPhpypVmARZKmJI4ITY6uovXjC0/EIWWSwAc3L13ysAbW84TmPE83iMKCe6lQFWBI6VYbXaGJeHQALkNUs4Ba140pM1lBKA1A7H9O9alX3hqT2YC5KspCaB3erPyAFvSE5jxMhGGSkFwFOzVNLjXlGcqWqpp3S5qOIoPGNzFypaQoFJJcDbM+5/SIyUzEv3bp21NeFYFKxNUBXJKvRtef8AcL5HcDMQLnjzB4RookksrKsF6A0rchtDAvhLKXbu3paHYqETLdnoMrHd7+pPlFDKb5T3ejnrqPvGgMIskJ+GVFwyfGnvyj0+C/D01ihUtIXl7wBS5SdHqE0pS8NyCjw35dO0SPXf9NTdk/8AERIMwxPLGW5avOnu8bCvw1PygpSlTgKypIKgC106NvDWORIl5e7+sZgSCTqoBhRLaBqmNHG4z4mXKoJS/dAp/dIrOwo892b2SpSilSCKFnJQxsDatQ0XmdlBAFQ5OWtBme4LVTezffaSoKbMMzVobDalQKmBYeShkFWVwuyibPlqH60hOTChLsvDCWskkUSQ70O7Fns8acucpZACUnIQxokClKli9InaIyuQaKdzUPRrOS33PKFMLNASS/8ApSA27u+pqYnrGXxImFjmrahLAV1dtb1PGG8PiFoSAAgXqAfqetYWUqgLDhSvTaIhxVQdxYN9bRaEDWEZwtTqclyWpTR6esXws2WM2SWVE0JUdHtXwi0xYonLyc18oSlOVvz1rezb0hNgMYnGL0ZJVUt9zcaU4wphZQUQHzFwG9fONCZKSpiskUYJTt/LPHUS05hkSzNWnXmaxLGhydPCld1IShik2BI1ta3rAMSzMl9gWJ8zFMRJZQBc1cVcn0a20DxGIXVwAN9fEwm3xAhZa5pohIDb1fnoRBUzZhUHIH+0AeDQzhZtAA4dNS3lFkSkhPeYr8oS0HRXFhQAzBlVsXo9HPWGMFh1tndiRfYaV0f3eKgh/lrxJIA4A0POOmfmLrNHYD7DfziZMaQKWk5uNieHSLqAsKb6esdcklmSnTfWrRPhUt1OvFozbKOYIKSSQkBJHzVch30DE23u9IYlpUl1M4KS4VUbk1FNYv8ADULHvEDSw4P7pC+JSSCCosb/AFhW2Mc7MxEhQdYdaqjVIrR3fhHMUlCEpQwP+2ldKiu9m1gXZaZUsZgoBVQyhyrC9XK+dQ1usAAsFhQ5JUCnZQdnDdSAfON5EtJCE0ASdGegFS9wAwYRg9nzXUSQ93NWG3DpD83tIBQzUpRQTa1xF0xGzicHLKgU0JWCVMzAWA2HrEl4kpObP81CHr4xjzO2yAyTm46tygMolZGYn0gbofTa/wAXk/vPjEjN/KSdj4xIjMqjyWMGY0qNN6Uh7AzZouQQ1Aai3OsLAFgNH24jXpDWFGVYYvXjt9/WOlGJshDCW6WUwd/1X8Bc+EIzUlJyOkJBBAcuavrDczGH9X87QnPmBS3J1YBvrpaFJ+hpDMoqUXd2er1qNv5hZcsJymZQu2U0c8upMHAAerW4wviwlShVyOG/9QegCqW5cEFraeUVGIUosIoJQ0P3gslQFK9B9YuJLA4gMHJOoeBdnqJUxfhu0FxVKsTTpxheSQgkh7abwSEjYyB725U90hdaq1J6EG/LhpGfLmHMQc3By/0EElEdDEN+ikMTSH7tOPActYhLBmel46VAagwWStOXMoBzWtuFBrC2AYSzbxgM6cBWr291jkxbppbgYAdoT0PoucSolkgk8Xbw8YLh3CkhRBJJ8WPhBpSKtYa+9YpipbhgBd66/aI6MamJAq9d9PCOYdWa1/KFZU4ADMObOWjsyaFsEA0ubFuELELHnLPrVmIcc94ouakfpKvLzMCTnKQ4Gz1b7k8YRmpJUE5+dfSEMd/NIU+cAGwAb1ap/mOTMWjK1D5/xrARIygAHqXf6QmtAdyaPygTQOxrDzWJ7t9AwtrTWGwhRFQw31O9DGUtKwXDhm7urbsBQQRc6YUu/B+hoA7NA9gPfmUIcS5bnSzdY6FzFsAWOrB/E/SB4OWAKnpo+tWq0amFUAzMSWYfYaDnGcnRaFfyczc+A+8SNf8Aw7Ef6f8AsiRNlUjzkqXTKenvWAqSUqdJtw05wXDyzQk06xyaeI5R3Uc4T4ihVTUtRjA1rS2YO4Y131gacxYu7b9YKanj7eI9j4jomPqfCOKJ5xA4IIIi6FgxQjiZxGj8G+sU+Is2ZIg6k0eKM/3eKsVAVSjqSdaxdEu+/GCZddIGFKUaQMEcoCzQRKQ9I6qRSt4tJAPO7xPB9KTEhqsH1tF5QJSEliBQEa0jjjvA3dq142EWmT2olufD6wsh0cEvZQpFEkX00D1f1geV9PUDwi8wN3lHSM+jIqa7NT18DHBm0rz2jktYLKsIMoQ+COGtxyEAyAqDkts9H47x2YQ9KnXaK/CqKUb2ITGkFn4ogVUH6eAaA4STdRo46mGmSAAE1PCnnprBU4UN8xIsQ4D+EZtoumKzMZKSrLkAbVR1+kAxM1KmIWlWjOQPvDwwiAqgHLjC5QgzC9gOnhEpr0FMQZXwyHACjYbbxeSohkvQXDac/GD4pKR8pp1vtA0pykgB/WKsVDKJWYjvUcJG19d7iNGZKyB5aspfLmatQxPKMYz1hKsiQVacG43HusLrxU8rJUxcAhncHQ8xvEVZVmp+RmbzvH+IkL/4kP3zf+SYkAWEw4dR24+7QTISVOLesMyJH3rBaA3rtHeYGctIBt6NFc/D6U2g8+WL9POBiXvGVUyiwVoRXhEVIBrERSzCO/EB1i6JOFBYhwaRVIJppB1T0gGo5RDxpSBdoYFQJA3Nm1gshASOPvWORzPFkhFqhXM1ejesDmFRNDT34RO8w1HGM5FIqhR72jn6RQT0uw0udoL8JxdmhVFAWBfd2pGZQx+aIDDxP21igQ9XJGxPsRQKTxED+MQdxAtgxtCQA700v9IhWNK+2ffpAkd4ZnAFmLlzyGgvDEiWWJB+3D6w3rorvhWUkAvazfWCy1lXCpgMpiqp1Y/d4OpSUrI4Bm8+cZTbLihqUnKlyHPP20clKQA58b3L3b20LTpiaZi50Ac7aAepgySkpdRbZ6U0ppyjL0WFll0kj9RA047xlLoqgN9Wbyh+epJDZmA2B9IVwyQFEk7mpf8Asw4iZRM1iSak6V4QD4hJuYLigrMe6RR2NyPbmBykVJZvSNEtWS3uh2UlBT3md+t93eB/ku8eOxIh/s7DpYqIqbHgPfnF1sCwBJ2tRvSMpfhaM/8AKK/efA/eJDn/AMfjHYm5FaF5ZVV1UPjFJDAmpZ/dYiQCHJiIQGqax6bRyF8RNRQJ1NT0gRIjkxPdNgRWnD7wIX84yZQwS9orMljUVGsAM1Qu1IiZpq7t9OWsaeiRhKQPm1FH90gaZrKCbU1rTQQcV4ev8CEZhAcj2ITQzRXu45QtNL3tAsLPSblm0/mOz5gLtbxhtgXRUXp6xb4zO8JpxWUPAZ2MGVwFVO1YzasadB5s8nuhq7VhZ6s7gvWBSJrvRn9tDyZRo1OPrCap0HdkQhJD398IHMQa+6dIjABjoeY8o7hsOVKcvlG3WBNKwew0lL91N/IDn70h1GDpWwNzd9W393iS1NRKRbidvExMdOVlOYgcB79IiUrKSok7D94ZLD5g8cntLWjvVO+j6gQLAyFllLLDo5i+NyglX+qou/Mm0Zey/RWQhPeId3fYtzs1IHImhNdCdyS9hTSkCWBML/IDzJJ+lKQYJyghNrgnpXjA+AkVmzHcnQOb/TWL4AJcP8o28qmLiUMockA7O52hjD4NwHJSkb7QrVDovjVBYJfjUt/cISZLktt41/mNmYhIFXAFoSlyxmUqw93gT0DNFE19AfIetoHMYKfXfS0XANyA9L/aFMTikgsGf06bwkMN+cG48D9okZXxFewPtHIWIWdNL7/1BAoP7eATJtX9Y5LW7x6DZzhZs0MS+kUWKCjbQviySQNNxrBkr0q0QMqDo0Xl7tA1q21juHqpunDxi7pCGzKzCgMdVg8wIdKQNCK+UaAkZTRmF96wrOw6Fkhb+9eNozzsqjGmJAUwbS2m4rV46sKZhr59OkaM9aSjIpIBSwbTgoNVv5vAJXcqRSz9ebiGpaFRnzpZCalqjS46xWevLRjX5iBYGh6wfFTPiKcEd2rFy7aeEU+IFJAJrqzW0B4Q3onpSQgC4akMTcQAGr014cIJLQ6ipQNjlA5eDQKaKsC5DuEh26tfr4RHShXvFYBsPONZDJLhyLFrcan0hDDsVsR3WAf2I0MZNAQydAbQpfQILNmKawDaD6nfgITnzGZ6liQwoPG8Ew2IClHQJG9H+sAnrc6gWb+TGdGljqsYaJHeYaUb7QvNSpbkkAbDziYZACiSCA1yKRdc0UArXj9TCrYWDCk5Q4qBxt0jqJpWwAYba/1A+81qmnLprGjJOZybak3P0aE1QJgJJLuS4Gh8o1Ct/kDniKedzGeMWlJ7qTwNH8dI4iYpVCcoJuSPXWFQ7CLUQTcka6DldoLhpndt71L6QCYQigNdd4CFE0zXOo056RVCsenTnsrgw1hAJST3kZvNukXUEkFi5bb28UMshLkwtIe2Wz8R4xyEs3+k+IiQWhUz/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00437" y="3501008"/>
            <a:ext cx="2143125" cy="2133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7" name="Picture 5" descr="https://encrypted-tbn3.gstatic.com/images?q=tbn:ANd9GcQyWrvc20Il4Q4_Uu1Ka7mTpTfl-mHQL-fHNGeC1-JNwjoBXVMp"/>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15348" y="3914901"/>
            <a:ext cx="2444418" cy="130581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Características de los suelos</a:t>
            </a:r>
          </a:p>
          <a:p>
            <a:r>
              <a:rPr lang="es-VE" sz="1200" b="1" dirty="0">
                <a:solidFill>
                  <a:srgbClr val="FF0000"/>
                </a:solidFill>
              </a:rPr>
              <a:t> </a:t>
            </a:r>
            <a:r>
              <a:rPr lang="es-VE" sz="1200" b="1" dirty="0" smtClean="0">
                <a:solidFill>
                  <a:srgbClr val="FF0000"/>
                </a:solidFill>
              </a:rPr>
              <a:t>  - </a:t>
            </a:r>
            <a:r>
              <a:rPr lang="es-VE" sz="1200" b="1" dirty="0" err="1" smtClean="0">
                <a:solidFill>
                  <a:srgbClr val="FF0000"/>
                </a:solidFill>
              </a:rPr>
              <a:t>Pedoclimáticas</a:t>
            </a:r>
            <a:endParaRPr lang="es-VE" sz="1200" b="1" dirty="0" smtClean="0">
              <a:solidFill>
                <a:srgbClr val="FF0000"/>
              </a:solidFill>
            </a:endParaRPr>
          </a:p>
          <a:p>
            <a:r>
              <a:rPr lang="es-VE" sz="1200" b="1" dirty="0">
                <a:solidFill>
                  <a:schemeClr val="tx2"/>
                </a:solidFill>
              </a:rPr>
              <a:t> </a:t>
            </a:r>
            <a:r>
              <a:rPr lang="es-VE" sz="1200" b="1" dirty="0" smtClean="0">
                <a:solidFill>
                  <a:schemeClr val="tx2"/>
                </a:solidFill>
              </a:rPr>
              <a:t>  - Posicionales</a:t>
            </a:r>
          </a:p>
          <a:p>
            <a:r>
              <a:rPr lang="es-VE" sz="1200" b="1" dirty="0">
                <a:solidFill>
                  <a:srgbClr val="FF0000"/>
                </a:solidFill>
              </a:rPr>
              <a:t> </a:t>
            </a:r>
            <a:r>
              <a:rPr lang="es-VE" sz="1200" b="1" dirty="0" smtClean="0">
                <a:solidFill>
                  <a:srgbClr val="FF0000"/>
                </a:solidFill>
              </a:rPr>
              <a:t>  - Morfológicas</a:t>
            </a:r>
          </a:p>
          <a:p>
            <a:r>
              <a:rPr lang="es-VE" sz="1200" b="1" dirty="0">
                <a:solidFill>
                  <a:srgbClr val="FF0000"/>
                </a:solidFill>
              </a:rPr>
              <a:t> </a:t>
            </a:r>
            <a:r>
              <a:rPr lang="es-VE" sz="1200" b="1" dirty="0" smtClean="0">
                <a:solidFill>
                  <a:srgbClr val="FF0000"/>
                </a:solidFill>
              </a:rPr>
              <a:t>  - Composicionales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1" name="Rectangle 20"/>
          <p:cNvSpPr/>
          <p:nvPr/>
        </p:nvSpPr>
        <p:spPr>
          <a:xfrm>
            <a:off x="575556" y="3525745"/>
            <a:ext cx="2160240" cy="911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6579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Características de los Suelos</a:t>
            </a:r>
            <a:endParaRPr lang="es-VE" sz="2000" b="1" dirty="0"/>
          </a:p>
        </p:txBody>
      </p:sp>
      <p:sp>
        <p:nvSpPr>
          <p:cNvPr id="5" name="5 CuadroTexto"/>
          <p:cNvSpPr txBox="1"/>
          <p:nvPr/>
        </p:nvSpPr>
        <p:spPr>
          <a:xfrm>
            <a:off x="3206900" y="1319281"/>
            <a:ext cx="5256584" cy="5022914"/>
          </a:xfrm>
          <a:prstGeom prst="rect">
            <a:avLst/>
          </a:prstGeom>
          <a:solidFill>
            <a:schemeClr val="accent3">
              <a:lumMod val="20000"/>
              <a:lumOff val="80000"/>
            </a:schemeClr>
          </a:solidFill>
        </p:spPr>
        <p:txBody>
          <a:bodyPr wrap="square" rtlCol="0">
            <a:spAutoFit/>
          </a:bodyPr>
          <a:lstStyle/>
          <a:p>
            <a:pPr marL="285750" indent="-285750" algn="just">
              <a:spcBef>
                <a:spcPct val="20000"/>
              </a:spcBef>
              <a:buClr>
                <a:schemeClr val="bg2"/>
              </a:buClr>
              <a:buSzPct val="65000"/>
              <a:buFontTx/>
              <a:buChar char="-"/>
            </a:pPr>
            <a:r>
              <a:rPr lang="es-VE" b="1" dirty="0" smtClean="0"/>
              <a:t>Morfológicas</a:t>
            </a:r>
          </a:p>
          <a:p>
            <a:pPr marL="285750" indent="-285750" algn="just">
              <a:spcBef>
                <a:spcPct val="20000"/>
              </a:spcBef>
              <a:buClr>
                <a:schemeClr val="bg2"/>
              </a:buClr>
              <a:buSzPct val="65000"/>
              <a:buFontTx/>
              <a:buChar char="-"/>
            </a:pPr>
            <a:r>
              <a:rPr lang="es-VE" dirty="0" smtClean="0"/>
              <a:t>Son aquellas características de los suelos que pueden ser evaluadas en el campo directamente, estudiando los perfiles o </a:t>
            </a:r>
            <a:r>
              <a:rPr lang="es-VE" dirty="0" err="1" smtClean="0"/>
              <a:t>pedones</a:t>
            </a:r>
            <a:r>
              <a:rPr lang="es-VE" dirty="0" smtClean="0"/>
              <a:t>. Ejemplo de ello son la profundidad, el número y grosor de los horizontes que lo componen, el color,  la presencia de poros y grietas, la presencia de carbonatos y </a:t>
            </a:r>
            <a:r>
              <a:rPr lang="es-VE" dirty="0" err="1" smtClean="0"/>
              <a:t>morfones</a:t>
            </a:r>
            <a:r>
              <a:rPr lang="es-VE" dirty="0" smtClean="0"/>
              <a:t> y la actividad biológica, entre otros.</a:t>
            </a:r>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42</a:t>
            </a:r>
            <a:endParaRPr lang="en-US"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94225" y="3830738"/>
            <a:ext cx="1826146" cy="220711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91879" y="4062759"/>
            <a:ext cx="2619375" cy="1743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8"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Características de los suelos</a:t>
            </a:r>
          </a:p>
          <a:p>
            <a:r>
              <a:rPr lang="es-VE" sz="1200" b="1" dirty="0">
                <a:solidFill>
                  <a:srgbClr val="FF0000"/>
                </a:solidFill>
              </a:rPr>
              <a:t> </a:t>
            </a:r>
            <a:r>
              <a:rPr lang="es-VE" sz="1200" b="1" dirty="0" smtClean="0">
                <a:solidFill>
                  <a:srgbClr val="FF0000"/>
                </a:solidFill>
              </a:rPr>
              <a:t>  - </a:t>
            </a:r>
            <a:r>
              <a:rPr lang="es-VE" sz="1200" b="1" dirty="0" err="1" smtClean="0">
                <a:solidFill>
                  <a:srgbClr val="FF0000"/>
                </a:solidFill>
              </a:rPr>
              <a:t>Pedoclimáticas</a:t>
            </a:r>
            <a:endParaRPr lang="es-VE" sz="1200" b="1" dirty="0" smtClean="0">
              <a:solidFill>
                <a:srgbClr val="FF0000"/>
              </a:solidFill>
            </a:endParaRPr>
          </a:p>
          <a:p>
            <a:r>
              <a:rPr lang="es-VE" sz="1200" b="1" dirty="0">
                <a:solidFill>
                  <a:srgbClr val="FF0000"/>
                </a:solidFill>
              </a:rPr>
              <a:t> </a:t>
            </a:r>
            <a:r>
              <a:rPr lang="es-VE" sz="1200" b="1" dirty="0" smtClean="0">
                <a:solidFill>
                  <a:srgbClr val="FF0000"/>
                </a:solidFill>
              </a:rPr>
              <a:t>  - Posicionales</a:t>
            </a:r>
          </a:p>
          <a:p>
            <a:r>
              <a:rPr lang="es-VE" sz="1200" b="1" dirty="0">
                <a:solidFill>
                  <a:schemeClr val="tx2"/>
                </a:solidFill>
              </a:rPr>
              <a:t> </a:t>
            </a:r>
            <a:r>
              <a:rPr lang="es-VE" sz="1200" b="1" dirty="0" smtClean="0">
                <a:solidFill>
                  <a:schemeClr val="tx2"/>
                </a:solidFill>
              </a:rPr>
              <a:t>  - Morfológicas</a:t>
            </a:r>
          </a:p>
          <a:p>
            <a:r>
              <a:rPr lang="es-VE" sz="1200" b="1" dirty="0">
                <a:solidFill>
                  <a:srgbClr val="FF0000"/>
                </a:solidFill>
              </a:rPr>
              <a:t> </a:t>
            </a:r>
            <a:r>
              <a:rPr lang="es-VE" sz="1200" b="1" dirty="0" smtClean="0">
                <a:solidFill>
                  <a:srgbClr val="FF0000"/>
                </a:solidFill>
              </a:rPr>
              <a:t>  - Composicionales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tx2"/>
                </a:solidFill>
              </a:rPr>
              <a:t> </a:t>
            </a:r>
            <a:r>
              <a:rPr lang="es-VE" sz="1200" b="1" dirty="0" smtClean="0">
                <a:solidFill>
                  <a:schemeClr val="tx2"/>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75556" y="3525745"/>
            <a:ext cx="2160240" cy="911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13647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Características de los Suelos</a:t>
            </a:r>
            <a:endParaRPr lang="es-VE" sz="2000" b="1" dirty="0"/>
          </a:p>
        </p:txBody>
      </p:sp>
      <p:sp>
        <p:nvSpPr>
          <p:cNvPr id="5" name="5 CuadroTexto"/>
          <p:cNvSpPr txBox="1"/>
          <p:nvPr/>
        </p:nvSpPr>
        <p:spPr>
          <a:xfrm>
            <a:off x="3206900" y="1319281"/>
            <a:ext cx="5256584" cy="4413516"/>
          </a:xfrm>
          <a:prstGeom prst="rect">
            <a:avLst/>
          </a:prstGeom>
          <a:solidFill>
            <a:schemeClr val="accent3">
              <a:lumMod val="20000"/>
              <a:lumOff val="80000"/>
            </a:schemeClr>
          </a:solidFill>
        </p:spPr>
        <p:txBody>
          <a:bodyPr wrap="square" rtlCol="0">
            <a:spAutoFit/>
          </a:bodyPr>
          <a:lstStyle/>
          <a:p>
            <a:pPr marL="285750" indent="-285750" algn="just">
              <a:spcBef>
                <a:spcPct val="20000"/>
              </a:spcBef>
              <a:buClr>
                <a:schemeClr val="bg2"/>
              </a:buClr>
              <a:buSzPct val="65000"/>
              <a:buFontTx/>
              <a:buChar char="-"/>
            </a:pPr>
            <a:r>
              <a:rPr lang="es-VE" b="1" dirty="0" smtClean="0"/>
              <a:t>Composicionales.</a:t>
            </a:r>
          </a:p>
          <a:p>
            <a:pPr marL="285750" indent="-285750" algn="just">
              <a:spcBef>
                <a:spcPct val="20000"/>
              </a:spcBef>
              <a:buClr>
                <a:schemeClr val="bg2"/>
              </a:buClr>
              <a:buSzPct val="65000"/>
              <a:buFontTx/>
              <a:buChar char="-"/>
            </a:pPr>
            <a:r>
              <a:rPr lang="es-VE" dirty="0" smtClean="0"/>
              <a:t>Son aquellas características de los suelos que deben evaluarse en el laboratorio, ya que requieren de procedimientos y equipos complejos para su estudio. Ejemplo de ellos son el pH, el contenido de nutrientes,  la textura, el tipo de arcillas y microorganismos del suelo.</a:t>
            </a:r>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dirty="0" smtClean="0"/>
          </a:p>
          <a:p>
            <a:pPr marL="285750" indent="-285750" algn="just">
              <a:spcBef>
                <a:spcPct val="20000"/>
              </a:spcBef>
              <a:buClr>
                <a:schemeClr val="bg2"/>
              </a:buClr>
              <a:buSzPct val="65000"/>
              <a:buFontTx/>
              <a:buChar char="-"/>
            </a:pPr>
            <a:endParaRPr lang="es-VE" b="1" dirty="0" smtClean="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43</a:t>
            </a:r>
            <a:endParaRPr lang="en-US" dirty="0"/>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47864" y="3789040"/>
            <a:ext cx="2487328" cy="1728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12160" y="3789040"/>
            <a:ext cx="2160209" cy="1728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8" name="13 CuadroTexto"/>
          <p:cNvSpPr txBox="1"/>
          <p:nvPr/>
        </p:nvSpPr>
        <p:spPr>
          <a:xfrm>
            <a:off x="539552" y="1412776"/>
            <a:ext cx="2232248" cy="3631763"/>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Características de los suelos</a:t>
            </a:r>
          </a:p>
          <a:p>
            <a:r>
              <a:rPr lang="es-VE" sz="1200" b="1" dirty="0">
                <a:solidFill>
                  <a:srgbClr val="FF0000"/>
                </a:solidFill>
              </a:rPr>
              <a:t> </a:t>
            </a:r>
            <a:r>
              <a:rPr lang="es-VE" sz="1200" b="1" dirty="0" smtClean="0">
                <a:solidFill>
                  <a:srgbClr val="FF0000"/>
                </a:solidFill>
              </a:rPr>
              <a:t>  - </a:t>
            </a:r>
            <a:r>
              <a:rPr lang="es-VE" sz="1200" b="1" dirty="0" err="1" smtClean="0">
                <a:solidFill>
                  <a:srgbClr val="FF0000"/>
                </a:solidFill>
              </a:rPr>
              <a:t>Pedoclimáticas</a:t>
            </a:r>
            <a:endParaRPr lang="es-VE" sz="1200" b="1" dirty="0" smtClean="0">
              <a:solidFill>
                <a:srgbClr val="FF0000"/>
              </a:solidFill>
            </a:endParaRPr>
          </a:p>
          <a:p>
            <a:r>
              <a:rPr lang="es-VE" sz="1200" b="1" dirty="0">
                <a:solidFill>
                  <a:srgbClr val="FF0000"/>
                </a:solidFill>
              </a:rPr>
              <a:t> </a:t>
            </a:r>
            <a:r>
              <a:rPr lang="es-VE" sz="1200" b="1" dirty="0" smtClean="0">
                <a:solidFill>
                  <a:srgbClr val="FF0000"/>
                </a:solidFill>
              </a:rPr>
              <a:t>  - Posicionales</a:t>
            </a:r>
          </a:p>
          <a:p>
            <a:r>
              <a:rPr lang="es-VE" sz="1200" b="1" dirty="0">
                <a:solidFill>
                  <a:srgbClr val="FF0000"/>
                </a:solidFill>
              </a:rPr>
              <a:t> </a:t>
            </a:r>
            <a:r>
              <a:rPr lang="es-VE" sz="1200" b="1" dirty="0" smtClean="0">
                <a:solidFill>
                  <a:srgbClr val="FF0000"/>
                </a:solidFill>
              </a:rPr>
              <a:t>  - Morfológicas</a:t>
            </a:r>
          </a:p>
          <a:p>
            <a:r>
              <a:rPr lang="es-VE" sz="1200" b="1" dirty="0">
                <a:solidFill>
                  <a:schemeClr val="tx2"/>
                </a:solidFill>
              </a:rPr>
              <a:t> </a:t>
            </a:r>
            <a:r>
              <a:rPr lang="es-VE" sz="1200" b="1" dirty="0" smtClean="0">
                <a:solidFill>
                  <a:schemeClr val="tx2"/>
                </a:solidFill>
              </a:rPr>
              <a:t>  - Composicionales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20" name="Rectangle 19"/>
          <p:cNvSpPr/>
          <p:nvPr/>
        </p:nvSpPr>
        <p:spPr>
          <a:xfrm>
            <a:off x="575556" y="3525745"/>
            <a:ext cx="2160240" cy="911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33610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a:t>
            </a:r>
            <a:r>
              <a:rPr lang="es-VE" sz="2000" b="1" dirty="0" smtClean="0">
                <a:solidFill>
                  <a:schemeClr val="accent3">
                    <a:lumMod val="60000"/>
                    <a:lumOff val="40000"/>
                  </a:schemeClr>
                </a:solidFill>
              </a:rPr>
              <a:t>Lecturas complementarias</a:t>
            </a:r>
            <a:endParaRPr lang="es-VE" sz="2000" b="1" dirty="0">
              <a:solidFill>
                <a:schemeClr val="accent3">
                  <a:lumMod val="60000"/>
                  <a:lumOff val="40000"/>
                </a:schemeClr>
              </a:solidFill>
            </a:endParaRPr>
          </a:p>
        </p:txBody>
      </p:sp>
      <p:sp>
        <p:nvSpPr>
          <p:cNvPr id="5" name="5 CuadroTexto"/>
          <p:cNvSpPr txBox="1"/>
          <p:nvPr/>
        </p:nvSpPr>
        <p:spPr>
          <a:xfrm>
            <a:off x="3206900" y="1319281"/>
            <a:ext cx="5256584" cy="5096780"/>
          </a:xfrm>
          <a:prstGeom prst="rect">
            <a:avLst/>
          </a:prstGeom>
          <a:solidFill>
            <a:schemeClr val="accent3">
              <a:lumMod val="20000"/>
              <a:lumOff val="80000"/>
            </a:schemeClr>
          </a:solidFill>
        </p:spPr>
        <p:txBody>
          <a:bodyPr wrap="square" rtlCol="0">
            <a:spAutoFit/>
          </a:bodyPr>
          <a:lstStyle/>
          <a:p>
            <a:pPr algn="just">
              <a:spcBef>
                <a:spcPct val="20000"/>
              </a:spcBef>
              <a:buClr>
                <a:schemeClr val="bg2"/>
              </a:buClr>
              <a:buSzPct val="65000"/>
              <a:buFont typeface="Arial" pitchFamily="34" charset="0"/>
              <a:buChar char="•"/>
            </a:pPr>
            <a:r>
              <a:rPr lang="es-VE" b="1" dirty="0" smtClean="0"/>
              <a:t>A continuación se presentan un conjunto de lecturas complementarias del libro: Introducción a la Ciencia del Suelo de Daniel F. Jaramillo J. Publicaciones Universidad Nacional de Colombia. Facultad de Ciencias. Medellín.</a:t>
            </a:r>
          </a:p>
          <a:p>
            <a:pPr algn="just">
              <a:spcBef>
                <a:spcPct val="20000"/>
              </a:spcBef>
              <a:buClr>
                <a:schemeClr val="bg2"/>
              </a:buClr>
              <a:buSzPct val="65000"/>
              <a:buFont typeface="Arial" pitchFamily="34" charset="0"/>
              <a:buChar char="•"/>
            </a:pPr>
            <a:endParaRPr lang="es-VE" b="1" dirty="0" smtClean="0"/>
          </a:p>
          <a:p>
            <a:pPr marL="87313" indent="-87313" algn="just">
              <a:spcBef>
                <a:spcPct val="20000"/>
              </a:spcBef>
              <a:buClr>
                <a:schemeClr val="bg2"/>
              </a:buClr>
              <a:buSzPct val="65000"/>
              <a:buFont typeface="Arial" panose="020B0604020202020204" pitchFamily="34" charset="0"/>
              <a:buChar char="•"/>
            </a:pPr>
            <a:r>
              <a:rPr lang="es-VE" sz="1600" b="1" dirty="0" smtClean="0"/>
              <a:t>- Que se entiende por suelo? </a:t>
            </a:r>
            <a:r>
              <a:rPr lang="es-VE" sz="1600" b="1" dirty="0" err="1" smtClean="0"/>
              <a:t>Pags</a:t>
            </a:r>
            <a:r>
              <a:rPr lang="es-VE" sz="1600" b="1" dirty="0" smtClean="0"/>
              <a:t>. v-vii</a:t>
            </a:r>
          </a:p>
          <a:p>
            <a:pPr marL="87313" indent="-87313" algn="just">
              <a:spcBef>
                <a:spcPct val="20000"/>
              </a:spcBef>
              <a:buClr>
                <a:schemeClr val="bg2"/>
              </a:buClr>
              <a:buSzPct val="65000"/>
              <a:buFont typeface="Arial" panose="020B0604020202020204" pitchFamily="34" charset="0"/>
              <a:buChar char="•"/>
            </a:pPr>
            <a:r>
              <a:rPr lang="es-VE" sz="1600" b="1" dirty="0" smtClean="0"/>
              <a:t>- Los factores de formación del suelo. </a:t>
            </a:r>
            <a:r>
              <a:rPr lang="es-VE" sz="1600" b="1" dirty="0" err="1" smtClean="0"/>
              <a:t>Pags</a:t>
            </a:r>
            <a:r>
              <a:rPr lang="es-VE" sz="1600" b="1" dirty="0" smtClean="0"/>
              <a:t>. 9-80</a:t>
            </a:r>
          </a:p>
          <a:p>
            <a:pPr marL="87313" indent="-87313" algn="just">
              <a:spcBef>
                <a:spcPct val="20000"/>
              </a:spcBef>
              <a:buClr>
                <a:schemeClr val="bg2"/>
              </a:buClr>
              <a:buSzPct val="65000"/>
              <a:buFont typeface="Arial" panose="020B0604020202020204" pitchFamily="34" charset="0"/>
              <a:buChar char="•"/>
            </a:pPr>
            <a:r>
              <a:rPr lang="es-VE" sz="1600" b="1" dirty="0" smtClean="0"/>
              <a:t>- Los procesos </a:t>
            </a:r>
            <a:r>
              <a:rPr lang="es-VE" sz="1600" b="1" dirty="0" err="1" smtClean="0"/>
              <a:t>pedogenéticos</a:t>
            </a:r>
            <a:r>
              <a:rPr lang="es-VE" sz="1600" b="1" dirty="0" smtClean="0"/>
              <a:t>. </a:t>
            </a:r>
            <a:r>
              <a:rPr lang="es-VE" sz="1600" b="1" dirty="0" err="1" smtClean="0"/>
              <a:t>Pags</a:t>
            </a:r>
            <a:r>
              <a:rPr lang="es-VE" sz="1600" b="1" dirty="0" smtClean="0"/>
              <a:t>. 81-89</a:t>
            </a:r>
          </a:p>
          <a:p>
            <a:pPr marL="87313" indent="-87313" algn="just">
              <a:spcBef>
                <a:spcPct val="20000"/>
              </a:spcBef>
              <a:buClr>
                <a:schemeClr val="bg2"/>
              </a:buClr>
              <a:buSzPct val="65000"/>
              <a:buFont typeface="Arial" panose="020B0604020202020204" pitchFamily="34" charset="0"/>
              <a:buChar char="•"/>
            </a:pPr>
            <a:r>
              <a:rPr lang="es-VE" sz="1600" b="1" dirty="0" smtClean="0"/>
              <a:t>- El perfil del suelo. </a:t>
            </a:r>
            <a:r>
              <a:rPr lang="es-VE" sz="1600" b="1" dirty="0" err="1" smtClean="0"/>
              <a:t>Pags</a:t>
            </a:r>
            <a:r>
              <a:rPr lang="es-VE" sz="1600" b="1" dirty="0" smtClean="0"/>
              <a:t>:  127-148.</a:t>
            </a:r>
          </a:p>
          <a:p>
            <a:pPr marL="87313" indent="-87313" algn="just">
              <a:spcBef>
                <a:spcPct val="20000"/>
              </a:spcBef>
              <a:buClr>
                <a:schemeClr val="bg2"/>
              </a:buClr>
              <a:buSzPct val="65000"/>
              <a:buFont typeface="Arial" panose="020B0604020202020204" pitchFamily="34" charset="0"/>
              <a:buChar char="•"/>
            </a:pPr>
            <a:r>
              <a:rPr lang="es-VE" sz="1600" b="1" dirty="0" smtClean="0"/>
              <a:t>- El medio físico edáfico. </a:t>
            </a:r>
            <a:r>
              <a:rPr lang="es-VE" sz="1600" b="1" dirty="0" err="1" smtClean="0"/>
              <a:t>Pags</a:t>
            </a:r>
            <a:r>
              <a:rPr lang="es-VE" sz="1600" b="1" dirty="0" smtClean="0"/>
              <a:t>. 155-161</a:t>
            </a:r>
          </a:p>
          <a:p>
            <a:pPr marL="87313" indent="-87313" algn="just">
              <a:spcBef>
                <a:spcPct val="20000"/>
              </a:spcBef>
              <a:buClr>
                <a:schemeClr val="bg2"/>
              </a:buClr>
              <a:buSzPct val="65000"/>
              <a:buFont typeface="Arial" panose="020B0604020202020204" pitchFamily="34" charset="0"/>
              <a:buChar char="•"/>
            </a:pPr>
            <a:r>
              <a:rPr lang="es-VE" sz="1600" b="1" dirty="0" smtClean="0"/>
              <a:t>- La fase líquida del suelo. </a:t>
            </a:r>
            <a:r>
              <a:rPr lang="es-VE" sz="1600" b="1" dirty="0" err="1" smtClean="0"/>
              <a:t>Pags</a:t>
            </a:r>
            <a:r>
              <a:rPr lang="es-VE" sz="1600" b="1" dirty="0" smtClean="0"/>
              <a:t> 201-233</a:t>
            </a:r>
          </a:p>
          <a:p>
            <a:pPr marL="87313" indent="-87313" algn="just">
              <a:spcBef>
                <a:spcPct val="20000"/>
              </a:spcBef>
              <a:buClr>
                <a:schemeClr val="bg2"/>
              </a:buClr>
              <a:buSzPct val="65000"/>
              <a:buFont typeface="Arial" panose="020B0604020202020204" pitchFamily="34" charset="0"/>
              <a:buChar char="•"/>
            </a:pPr>
            <a:r>
              <a:rPr lang="es-VE" sz="1600" b="1" dirty="0" smtClean="0"/>
              <a:t>- La materia orgánica del suelo. </a:t>
            </a:r>
            <a:r>
              <a:rPr lang="es-VE" sz="1600" b="1" dirty="0" err="1" smtClean="0"/>
              <a:t>Pags</a:t>
            </a:r>
            <a:r>
              <a:rPr lang="es-VE" sz="1600" b="1" dirty="0" smtClean="0"/>
              <a:t>: 415-432</a:t>
            </a:r>
          </a:p>
          <a:p>
            <a:pPr marL="87313" indent="-87313" algn="just">
              <a:spcBef>
                <a:spcPct val="20000"/>
              </a:spcBef>
              <a:buClr>
                <a:schemeClr val="bg2"/>
              </a:buClr>
              <a:buSzPct val="65000"/>
              <a:buFont typeface="Arial" panose="020B0604020202020204" pitchFamily="34" charset="0"/>
              <a:buChar char="•"/>
            </a:pPr>
            <a:r>
              <a:rPr lang="es-VE" sz="1600" b="1" dirty="0" smtClean="0"/>
              <a:t>- La textura del suelo. </a:t>
            </a:r>
            <a:r>
              <a:rPr lang="es-VE" sz="1600" b="1" dirty="0" err="1" smtClean="0"/>
              <a:t>Pags</a:t>
            </a:r>
            <a:r>
              <a:rPr lang="es-VE" sz="1600" b="1" dirty="0" smtClean="0"/>
              <a:t>. 163-179</a:t>
            </a:r>
          </a:p>
          <a:p>
            <a:pPr marL="87313" indent="-87313" algn="just">
              <a:spcBef>
                <a:spcPct val="20000"/>
              </a:spcBef>
              <a:buClr>
                <a:schemeClr val="bg2"/>
              </a:buClr>
              <a:buSzPct val="65000"/>
              <a:buFont typeface="Arial" panose="020B0604020202020204" pitchFamily="34" charset="0"/>
              <a:buChar char="•"/>
            </a:pPr>
            <a:r>
              <a:rPr lang="es-VE" sz="1600" b="1" dirty="0" smtClean="0"/>
              <a:t>-  Densidad y porosidad del suelo. </a:t>
            </a:r>
            <a:r>
              <a:rPr lang="es-VE" sz="1600" b="1" dirty="0" err="1" smtClean="0"/>
              <a:t>Pags</a:t>
            </a:r>
            <a:r>
              <a:rPr lang="es-VE" sz="1600" b="1" dirty="0" smtClean="0"/>
              <a:t>. 181-199</a:t>
            </a:r>
          </a:p>
          <a:p>
            <a:pPr marL="87313" indent="-87313" algn="just">
              <a:spcBef>
                <a:spcPct val="20000"/>
              </a:spcBef>
              <a:buClr>
                <a:schemeClr val="bg2"/>
              </a:buClr>
              <a:buSzPct val="65000"/>
              <a:buFont typeface="Arial" panose="020B0604020202020204" pitchFamily="34" charset="0"/>
              <a:buChar char="•"/>
            </a:pPr>
            <a:r>
              <a:rPr lang="es-VE" sz="1600" b="1" dirty="0" smtClean="0"/>
              <a:t>- Las propiedades químicas del suelo. </a:t>
            </a:r>
            <a:r>
              <a:rPr lang="es-VE" sz="1600" b="1" dirty="0" err="1" smtClean="0"/>
              <a:t>Pags</a:t>
            </a:r>
            <a:r>
              <a:rPr lang="es-VE" sz="1600" b="1" dirty="0" smtClean="0"/>
              <a:t>: 295-373</a:t>
            </a:r>
            <a:endParaRPr lang="es-VE" sz="1600" b="1" dirty="0"/>
          </a:p>
          <a:p>
            <a:pPr algn="just">
              <a:spcBef>
                <a:spcPct val="20000"/>
              </a:spcBef>
              <a:buClr>
                <a:schemeClr val="bg2"/>
              </a:buClr>
              <a:buSzPct val="65000"/>
              <a:buFont typeface="Arial" pitchFamily="34" charset="0"/>
              <a:buChar char="•"/>
            </a:pPr>
            <a:endParaRPr lang="es-VE" b="1" dirty="0" smtClean="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0"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099990" y="190670"/>
            <a:ext cx="1073728" cy="1080120"/>
          </a:xfrm>
          <a:prstGeom prst="rect">
            <a:avLst/>
          </a:prstGeom>
          <a:noFill/>
        </p:spPr>
      </p:pic>
      <p:sp>
        <p:nvSpPr>
          <p:cNvPr id="12" name="AutoShape 2"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3" name="AutoShape 4"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4" name="AutoShape 6" descr="data:image/jpeg;base64,/9j/4AAQSkZJRgABAQAAAQABAAD/2wCEAAkGBxQTEhUUExQWFRUUGBgYFxgYGBcXGRQXFxQWFxgXFxUYHCggGBolHBQUITEhJSkrLi4uFx8zODMsNygtLiwBCgoKDg0NFxAQFywfHBwsLCwsLCwsLCwsLCwsLCwsLCwsLCwsLCwsLCwsLDcsLCwrLCwsLCwrLDc3LCssLCsrK//AABEIAQMAwwMBIgACEQEDEQH/xAAcAAABBQEBAQAAAAAAAAAAAAAEAAIDBQYBBwj/xABBEAABAwIEAwUEBgkFAAMBAAABAAIRAyEEEjFBBVFhBhMicYEykaHRByNCscHwFDNSU2KCkrLhFUNyk/EkVNIW/8QAGAEBAQEBAQAAAAAAAAAAAAAAAQACAwT/xAAjEQEBAAICAgMAAgMAAAAAAAAAAQIRAxIhMRNBUSJhBDJx/9oADAMBAAIRAxEAPwC54LSomhR+ooF2Skf1bC72BzF519VreG4HCVCYw2HJFiBSpWIJn7K89oYhoo0ZcQe5ZcaGGiBO3krrgnFmtdnp5jMTpB8r23XS5TXpyu9t3/oOF/8ArUP+qn/+VVY1uBp2OGoE6fqaev8ASpG9omZSS6BoAdZsfmq3Guo1qZdmBc2ct4O0WWMrrHa1kEx9TDOZH6JQbp/tM+UhUWNw1AtEUKIMkgimz3aKM4436GEynigRJ5rx5cmWTfT9SYfDUnCTQpaD/bb67KLHMptFqNL/AK2fJPGKaQMv3aKCvWLgRlPmsy5CozQovYT3VID/AIMB+5ZviHGMJTkCkyo7kGNgeZhWjKufECgfZguPWBoefP0TOJdl2VmuNJuV7THshkjqAvfx8kxxmP3Rh/i5ckudvj8UuEx7Kj2uqUGtpbim1mc+WYQvVuz3Y/h2JpipQeHjcGnTzNPJzcsgrIcD7LZG/WeIobjOJdhHCphnOp1G/smPRw0I805ctniO8/xJ13XpNT6O6I9htI/8qbfvhVGL7MNpA5sNT8+7YR74VZ2Z+mGo4tZiKAcTbOwlpP8AKQR7itVU+kKmbNoO/ncB8ACj5d+2Jh08My7h1D9zS/62fJOxPD6GVn1NL+hk/chu03H2PgimymSfszfzVJ/qRB1PRcM+a43UjjnyavpcuwFD91S/oZ8lJh+HULk0aWh+wzlbZZl/EXZpnS0fj7l3DY8uPtEzpPn8oXKc+Uvpn57+NIOGUf3NL+hl/gmu4ZS/c0v6GfJVreJPFuSY3HvJgu3XT55r07TPc2t8NwyiXD6mkf5GfJDv4bT/AHVL/rZ8lBhuKuadAYkao/DY1rwYtGo3XXDlxyixznsF/plGf1VPX9hqirYCloKVPzyN15aKwpVM5cdmmAeZ3VDVxZDzaL69Cfks58mmbyam0x4VT/ds/pb8klC/il7x70ld418i54fgi+hRE6U2WsBGRvSUXg8M5kBtogdeiXC2juKRk/qqen/BqOcTsCRHuWzoPVwrjdxGvxXRgjz05fJcFB7nTPlz9UTQa8A5i3NpaYjb1WdbIYcJaJJJM6p7eHUh9mfU/FEsadiTz5eqRaTt7vkjpDsJWwIB8DAOs/cq+tw6rMkW87+qvsPg3ucGtBk6C/vK2GH7N0gG5hLhqVqYT7Z08cxXZvFCpSxjGTTY8B17gTckco+5ad1Vokt31XqVPDNa3KGgN0ja6wvavgfc+Ng+rcdP2T8k5a8a+no4M9blZ5mLLTqq7j+AZiBy66FFupzqqzGcRpU3RVMDbWJ8+a5XdeyWaR4bgAYWlozQI/yrEcPqQLwPKVNwIG57wuB9jMNvOFcvw9xMyNtFvrv28PN1uXhm6nBw6JLTztefLmh//wCdIMhwcNBcGPTYrS1sM2wny5+9POHgDf4I6Rx6xj6vZWofEHC820jbVD4fgFRpjLAEwZHTr0W3dhSRcC/xTcPh4EFoHKJPvReKC8cZCpwuuNWk72ghcp4SsblsRyC2b27fcoRhovOuuyz8MZ+OfrKDCEOnKfcY21HNFulosLq8qYfpM9Y+5DxPhDJF7zEfFXxC8X9gabslK3Iu9XGypqjDEhs+8/FabGtY2nLgMoPONNFWcOxzX5ixwLb7WEG/n5rr8FzZzx9RS91N8n3pLUUsIwgETCSz0sa6f2K4Pm7ijcT3bNtRkFkfRbcy+OkG6F4MJoUb/wC1Tj+gIt4LRcREXGn+Frbto9vtEW6EbplYvkwIHv8AeuscTpPzUjG/53UnGPIEGJ5wpKbj1Tskg9ArTs7gc7832We4nkmRLrgHD+7bLvbdcz9kHZXCbEJNKbds7OUWJoNe0tcJDhBCklJBeP8AaPBuwtbu3TkN2O2c3l5jkgGxUhgcBe4gGfevWe0nDaVeiRVAIbcE7Hz6rH0uEUafs0w0ga7j1RcZ7dsea61Q7RljUcgbqV5Excz1sibWEepK47BA3zETsnbkFJ6eS6KreZ6209U+rw+LA/nzUL6WW1veoHVa4GguNCR+KjqYsRLcpO0kapVqf8M8pP3LjBTA/Vwd/wAwhHUMU1wBIItedjvdR0cQ17nsiC2JkWMixC6Hi8NI9ZB9NlmOJVHHF0hEe06A4iwEe66dLTVUmtB/xZD4ihFw+ekAanRQVMe0NzF0NiSZ+9Asx9OtWY1jw6AXWPpp6pkCk7dYiXUqRcGNDS5wJ15BZDC48seW0nHKQBH4D1Vp22wrq+LflOYsa0BoveJj4rnZvstWFRtSsBTY0zDvaJGggLVysxGttnhKj2Ma003SGgHzhJFOxAm8z5uCS57OhfA4FCkB+6p/2A2R9HFNmHRPKbqh4NPdU5uO7p3/AJBZEimwOzSWmJmxCNNNA1zHCJI9U2vTY3d1+qpG1wABMzYkR701/EAwRmc6fVKWct2n3rdcCwwp0WjciT5lec8OrF9SmALOcLb6r1OkFqTwxlfOoTqihqv0XKrYPRRYh8QumOLH2JFWNUnYjpZCuMwVxrtk9DNpcRUY9pm+W8dRosPxrjlF9dwBAIs69sy09YeIHcWPUbSvC+1eCq0sVVy2JqOIjlM396xyY2Tw6cet+XpbcMHgEkcxcrtTFFgDQ9pI0BPzXmnCe0eLpw3KD1Mq5o8alxdUoMJOpYblce1/Hfrh9NSzHPuHlvSNI6pgfJ5fiqQ49sWMctvgpKeKt4rFa25aXBrkc7LoxIKqn4hwgxIn1TK+KfllsHn0VsaWoeg34dhxAqTcUy0DzM/gmUsS0gSAOnVJlbdPZJcThmPaWOb4dwRb4KDBcLp0XEsa0EjYDTzTa2LiHC5G03HNNpcUNRpLgBkJExrumZDQ6jhqbXOeGtDnG5i5tzUVdvXTohcHxelUdlgy3e8eYOiPcxhMZiCLkE6+SzaQJZP2R66rikqMg2BI8wkgM9w7ibzSpxLQ1jARtZoEq2PEpZ4W2F7HXn5boDhjZosu2DTaD/S1GYWg3QNHusRzU0d3ocJaPQ2smNLI5Hkmup+IkE8o2jkFG5sHYDcqS97IHNi2cgHH4R+K9CFRwdnBmLFvMLB9hT9c4nZlj5n/AAt1TdDyNivXx4/wjll7WYrB7Mw/8QeKEsBQuIDqZzMuDq3moaHFm1AWQQ4X+YVjjr0z9rHDu8K4+xlD8PqyEVUW77KKob9CvLPpGEYlwgey1wPpf7l6e8R6XXmnbNw7+pmM6egiy48/+rePtnMEZIDjsUQ2swkhuo129VVDDwTYkWIO3kiadIZw2faEdV5XUaWNJGaInXqrLPaTEHdV9Jtoy2GpT2YkCxJg9NFIWKszBBadNjPmgquPDXXJA3Eb81KKU6O8P55JlSm1oLiTDQTa9tTHXokOsxcyLx0+9E08ToSZ5beaE47wyvhntFZuXvGOczxNIe1sB12mxGZmv7Q6wBgMa9pyvMtPsui3v5qvgLfEVQHeyLzfT/1RsxbACCLG5v74UJAPXpr/AOIc8Ja/xO0GkFMTQ4DFUoDacARYDluiKtMawFTYZzKbZMgN5clzD8ba6C525FtByJ5oFWZpDkfekuhxO/3Lq0GYwtWoKdMNAy5Gec5Roj6GLdb7PnqqzAVR3dJsQcjTJP8ADqFK6YgGSdOXr1Q0tKtQAa381SV8eMxufDqTBnoEq+a836oVtE7jqI5oTa/RhiO8q1QSYyD0ut8XEj+JmvULB/Ri6a72CJyW5mCJXoWJwjgczfVe7hs6Rxz9nuq52aOPkqF1IsrNOTKDY+RVjRr1Gu8LTB1Gym4q4uZYX+5b1qgzAvhx6qzfoqLD1YDXG2iug6QrKIjsfevL/pDpgV3sg5nNF+Y01Xp1M7LI/SFgJ7ur0LD0OoXDmn8W8Pbzbh7SNDI3HJGPpk6iBMKDCOPe5b6m+ysWg3BN+a8jsBNCqLhwynUHRS0rjK4C23l+CaaEWk67FT0KjADDhO9p/JUjWYgAFjszfuPkrPs3g+9xdCn7Wd4cdbNp/WPLi0S2zMs83NG6pMa7MNTYyCAIBT8PWqMJqU3ua8scxxaR4mPy5gRp9lt4m2qRW57T8MxFTCVquMblNLGufRksJ/R6zm02NdkLhIztEW9gG5EnB1MGGkge6SnYCadN7KbjSZVYadRrIa2q0gjK8b2LhOozGDcoerUJudBv68lXyBNTMIIGkabovDNIbc63AO0qvOJGXNm9Bv0RdHEB7WkyLbq2kGMxoAgXO9rR5oDD0Wl3icGttpqPJH4rChwMWVS2kblwu0xP4pgXw4iBaCYtPNcWce4z7ZSWkMwpApMiScjbenwUjAYsInSTceSNw/BKrcOKhdQLRSa6BXpFxAZMZQZnoouD8HxOJl9CmKoY7KQ0tllgbgmYINj/AAnkskPDhyt1m3KFzvTbSQF2s9zHVGOBD6Rd3jYu3L7UxNgqmjjNZJvNrWPIIDT9nuN/ouJp1SLZsrgNw60L3RuMBaCBMiV8w0Mflc0m5a4Og7gEH3r13g/0pYVrGh8guMBv2gTsZtHVd+PXX/jnnPLd1HVD7LA3qoWYJ1y4+aFwvaY1BLKD4OhJCnxfFmhkvlp/Z1PpGq6ztPrTDP8AEq7u8Nvq9ukK84ZVz0+o1VDxio+u2GNLWDSbT1KquEcafh6viOYWDwND5Ldvhptc0FBdp8Ea2EqsaYdlzMOt23/BG9/TqtzU3Dy39yNwVGbkf5RlZcRK8B4eHBx7z2h6T58irctPLX0+K0/aY18HVeyjUDGPOdoNKi6M2oBewnULK4TiVSjWNVjsr32eS1jg4OcCYa4EC4GgHReG+3onpI7CPiINxOh33HNQt4RXDCchyAwXljgAeRMRNxZWr+NVKj5e5znNiHGLXkBoFgJ2GiLr8RrVPbe53/JxPwV4SqwnZxraZrVqoaHAhg1dUIzDwsBsJBBcYjqlw9mHE96MR/D3QZ1nNnvKmq1L2i2v59yuux2Fp16lcVaVOqKdLM1tQDKHSb300AnknQZU933ocaVQ0tMneEOPhiTUDbGYdEdEuItpEN7mg6lBuXVjVnTYtERfnM9FoauDouwdWs+hRbXpQGHB1C5ku8WavSovdTYyxBqOkwCRBDZo64JFvzsipFXx1At7tuEpMcY+saama0SYLiL3HqhBSIHTbmubgRpZE5h5FUVB1H1MpyoBoMnM7z3VpVqACUPhmtdcWJ+ZW2VbVBJJbAGyStDh27gSkpKl9CaTCAAQ1vT7I/wgKmGaT4wPwCvGtBYzpTYOnshB18FJJBvp0XOtI+FYiphqgq4eo6mQI8JIkciBqJ2NrDdW2L43WxD2VKrzVcyMhf4g2HB0ZTaJ1tfdVrMFBEn0RNOm1uiksOLcZq1mZKgpBpIPgo0mG38TWg76LGcTw8vKv6zrqiq1ZJmxXTDyh/DO0+Nw7ctOu4NGxhw+N0dhO3eLZLnObUOxe2Y9yog5Imy6brPVfYn6ScadSz+n/Kp6/bXFuILnNsdmx6KEsEXQdakLo7VdXuXZKsyvTZVBBBHMyDuIW4ocZpMAa9zacbuNj6rwH6PuOOw/eAXBggHSdJUnaepWqPFV73OadW7N8m8lrPlx6615E47b5enfSBxmhVa0Ujncw3ePZAI0ndee4ynmFvkn8ExYLcpu0iEbWwbmjwtc4dGk29AvJ27PRnx9JNekOHaAwQb7+Y5p/eltydNvmha+CrUn92+m9jnwWte0tmSWg32kRKsMfwOrSYDXdTa6f1Qe1zzO5awkZbHdLmHq47M/wiOZlX3ZjEV2PqGjhjiG1aZY722CATMPDSDqQhK3F31KfdBtOlSMEtpsDc0RGZ1y6IFyZ80IcW7KGZ3ZGmWtzOytnUhswCb+9OwtuF4hz6OIwuFwjKffMLKz3VqlUinlcyM9UgMs98SSAXGxm9bxLDPpOyvABiQA5rhfq0kbKDvBr+fchqr5KdpCyQVO8yoy5dGioKGxTrQhsNTDREmdUU6pf1TqlMTK1AbSBIBtdJTBiSUiYyKTOtNn9rUOHI/DsBw7OlNlv5RdR8O4X3wcf0jDUcroArVHMcbA5gGsdLbx5grGUagKuDYhcIjWERSoM7406tYMY0kd6xj6rCRplDQHOB2Meag4+2k0tbhqj6vh8b30zTbmtHdtPijUHNGlplZQGu+JOvTms4STJK1nFsbhHMcyhhKge6Iq1cQ4vpkESBTYAxwgfaE+I8gsnWaWGDuumKS07KUuQ2Zda7VbAkOUbmpNTnNQVz2HwDquILGuY0BjnEvc1jYloAzOtMu05A8lquJYdtOo1jnseCBnNIh+QF1xNg50XsYvqsl2dqxm6xbmr1pmDBB5rln7ITi4pUKw7g1e7One5A4O3HgsG6R6q94R2kfTEseQdLOgxyt5BUWJph7yx5s5tuh5hVzcDUbGQh45zv5Fc7PuPRhyTWq2WK4u2qZqUs0WzA3j5XKixHd+Hu3SCLgi7DyVTgn1MmVzfItIkf4RdEgarUc87N+EzTBSLlFTrB09CiuFcOfiKzaNIS98nUQxojM928CQLbubzS5B3PQlV5DhFwfgr7i3ARTpValPF4ev3B+ta0ljmiS2WySHQRpItNybHNF3wWtIVTIJXajIFlCxdqVNkxk2i3p1U0TpqmypWAJQZlVwGq4iMySkOwtH/wCPTj92yf6QqbFCCQrLAvPdUwDYsZf+UIHi4uDfqdp/MoyMCFyjcJslmTA9YKHFs3AVZjqOYdRorDEPgIDEOJTKFZnsp6RQh5IlpXVQTTUgKgYVKkjeCjxz8Fpc/hsspwSuMw2WkzWXLP2QeI9rMb2UvD6kNI6yOSbVfIIJ3hMw7IHNc40saVU5o6e5S1KgGqHwotJ308lLUbKmUlOp7lpuwuLpNxFSnVcGfpFJ1JrzENcY8M7ZgegJaBMkTk2kNEJj6k21/FagXmM7JVaFCrXxBp0jSDhQaS2o7FOtHdOY45GOhtyJuC4NAk5dx16qWu6R93RQuWgkFeNl0VwTfdNqDwpMbITEl7xEUTIEoCo0rrHkLQWGddQYrFJSHcKph7KficMrGyNB7I0O6l4ng3FhA8W7efVcwF6NOCA7u2/2jVTYWu4WMk84tHRFLKGqQIIMzCRcrjjuDkh7ATOsc+cKhEiJXMuV22QWIRtV0WQGJKYFb9pTtcoXiD5pzV0iEtcpHPhpQzSpKzvCklh33Gx5haxlWWt3ssfSeN1qsC4RbSBCxmYdW06SuOHhELuJFgm0mGy5lZTAHomurKGo9CPe+bFqhBrqije5BtquvMQlUryI0Sqle5Q4GvmF9iom4gX5xCbRETtutQDqwkQu0K1oQ7KslOqU9wtAUTddJGpQ+HJ3RLhZIRmoEkgEkoThqhFNhAkZGTt9kIqpg5IcHEWE3t6KTB0iKNM6jI34tGieDLcu2nI+YWaQdOq5ry3kfgd1nq4udoJ+9aKthXATeW765hHNZqsCC6dbrFMRlyDrmUQHWCgrBUCvcbrrSm1NSnMC6ROypXeyoDZI1YhSS02xoRHIq84XWzMPRURtcaIzB4qDAtKsp4MaMXEFd7wAQD/lV1PFFwiPNStoHaAuTQx1RuhMKKpWGiCOGfNypW0T0TINk902CTaalyQoyStaFqJ+FGo1QzgQZkyDptCMDlHXZKtB3C1pm0FF57Kpp1IJCND5AVEMpD3KafchKGIlTytQHykoHJKS7wNaKNK8+Fsf0jT3IwMzG4g7FVmE4e/JTcIcCxsgmI8I0RdKsQSBYt1B/OikixznsdLb9NR5rPcYoFrsxEB1+k7+q1b6wcZ0JCB4rT72k4cvEPMbeazlCyDrQoKpUlUaclCVmIBV1T6abXF1ym666RE8qJ+qlcLrlakqg/D1BodEW0N2Kr2BEUytSld8Or7ckd5GFQYOpDgdb+iuX1STbRZsMm08JBcoGeqe5ioDSmgpAqJ7oPMfm6gc4wuNdKZEixvyUjTEKsQDF0xMprKpb1B+Csn0gfVA1sFl0ujWikY6DO6Oa6RZVVxrcKWniSBZUCzBPJJDDFk3ge9JO00uCq/Us1sxv9gUAfJPiII1dz6SlhKLxSpmT7DTa/2RsuNAB5g8+uxTUlxT2hoPI6jUTzUWOY6MzDf8CpaeHEmTLTspWVBo2SNNPvCymGxVItc5rpEEqEUJErQ9pcFP1gsR4T0I0KoO9MRF1nSAYr8VAETiaXhQzVqIVhGguuj34SQqqjM2V7Qa5oGf/wA6JqU9XBOabCQpqWBJ1MdFbNdJ0TqcT15LKAMwJHMIqhhXT4jZWOy4CApo2kzKpnGyaHKanQlICinuF1lKVYtw0J4wqgrf0Qa6/emCgbyrR2E6ld/RBCUrMsAJourcYMFSDABa2FMKSd+iAjQK9p4BqIbhm8lJnP8ASuTUlqcgSVpBeG15pUwNmM/tCJNMH2hIVLwWrFNpH7Lf7QriliBEmyiTsKPskoVlEtkTv5KwGXWVx9RpOkzuixK/FU8zC03kH5rFVWEHRbjFVmh0A6zI5LMcQpZKh3abgj4rFSqqUs1kGMDOgV21ydopKnCuym40R7KsjUfipnBp1b6rjKDdk7OzcO0z87BGNpplKlfQ+ZRtOipbQtpk7KZuFG6JpQiWAJCAUwNFK0QpsvIKRrfJUgRtCmYwHZSNapWMWkHdSHJNFHkjjHVcyqQZtJP7tPPmFzJKQ7lHNcJTwwblRve1vPzlCJJOFVvMJITOcKd4Gf8AFv3BHOfaJhZ7CZg1pmBlE+4KY4kmwlFrSyZVIF3Ex+CdSxRMa2KANXr+eq7h3A7zF4nVCEYh+d32gWkwYsQeYUppNLQ03GxIhIXFjE6dFPQokXdEnXWPcpK1+GaNlB3AOhAVxjqcgFVz6VtPcUhEMKZ6dET+hgBCGgASRMnzPwR2Hrtu3MCQJIO35lRMGHOx+CJpU+ZT6Tes+qmEKCFrQNAT8ETSncLgcOidSxF4MAc1aSUNUopqN1TlcKJ2IulCwF01I2QjcVz0RDK7SdYUjHYgnom5p3RRwwPVM/RxyhO0GaFIwmbFONDqo30CE9glPXVROYEx2YJprkbWRtG5D+z8QupHF/mF1SZPDGWtn9hv3KxpCGJJLLRBoImENSaAbCJKSSEMreHS2itcMZaCbyPwSSSkg0KGxDb+iSSki7sHUJ9LCM0yhJJCGMpAaBRYlJJKV9MQbb6qwrMGSfzokkpBqZnVPYwaJJJR8XI2BCkc0SfNJJCShxAspm1XcykkpJ82nkoXXN0klJI7RQVvw/BdSUARKSSSQ//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43</a:t>
            </a:r>
            <a:endParaRPr lang="en-US" dirty="0"/>
          </a:p>
        </p:txBody>
      </p:sp>
      <p:sp>
        <p:nvSpPr>
          <p:cNvPr id="18"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chemeClr val="tx2"/>
                </a:solidFill>
              </a:rPr>
              <a:t> </a:t>
            </a:r>
            <a:r>
              <a:rPr lang="es-VE" sz="1200" b="1" dirty="0" smtClean="0">
                <a:solidFill>
                  <a:srgbClr val="FF0000"/>
                </a:solidFill>
              </a:rPr>
              <a:t>Características de los suelos</a:t>
            </a:r>
          </a:p>
          <a:p>
            <a:pPr>
              <a:buFont typeface="Arial" pitchFamily="34" charset="0"/>
              <a:buChar char="•"/>
            </a:pPr>
            <a:r>
              <a:rPr lang="es-VE" sz="1200" b="1" dirty="0" smtClean="0">
                <a:solidFill>
                  <a:srgbClr val="FF0000"/>
                </a:solidFill>
              </a:rPr>
              <a:t>  </a:t>
            </a:r>
            <a:r>
              <a:rPr lang="es-VE" sz="1200" b="1" dirty="0" smtClean="0">
                <a:solidFill>
                  <a:schemeClr val="tx2"/>
                </a:solidFill>
              </a:rPr>
              <a:t>Lecturas complementarias</a:t>
            </a:r>
          </a:p>
          <a:p>
            <a:pPr>
              <a:buFont typeface="Arial" pitchFamily="34" charset="0"/>
              <a:buChar char="•"/>
            </a:pPr>
            <a:r>
              <a:rPr lang="es-VE" sz="1200" b="1" dirty="0" smtClean="0">
                <a:solidFill>
                  <a:srgbClr val="FF0000"/>
                </a:solidFill>
              </a:rPr>
              <a:t> 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9" name="Rectangle 19"/>
          <p:cNvSpPr/>
          <p:nvPr/>
        </p:nvSpPr>
        <p:spPr>
          <a:xfrm>
            <a:off x="603571" y="3693396"/>
            <a:ext cx="2160240" cy="191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15704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2 CuadroTexto"/>
          <p:cNvSpPr txBox="1"/>
          <p:nvPr/>
        </p:nvSpPr>
        <p:spPr>
          <a:xfrm>
            <a:off x="539552" y="62068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a:t>
            </a:r>
            <a:r>
              <a:rPr lang="es-VE" sz="2400" b="1" dirty="0">
                <a:solidFill>
                  <a:schemeClr val="accent3">
                    <a:lumMod val="60000"/>
                    <a:lumOff val="40000"/>
                  </a:schemeClr>
                </a:solidFill>
              </a:rPr>
              <a:t>SUELO</a:t>
            </a:r>
          </a:p>
          <a:p>
            <a:r>
              <a:rPr lang="es-VE" sz="2000" b="1" dirty="0"/>
              <a:t>                                                                        </a:t>
            </a:r>
            <a:r>
              <a:rPr lang="es-VE" sz="2000" b="1" dirty="0" smtClean="0">
                <a:solidFill>
                  <a:schemeClr val="accent3">
                    <a:lumMod val="75000"/>
                  </a:schemeClr>
                </a:solidFill>
              </a:rPr>
              <a:t>Introducción</a:t>
            </a:r>
            <a:endParaRPr lang="es-VE" sz="2000" b="1" dirty="0">
              <a:solidFill>
                <a:schemeClr val="accent3">
                  <a:lumMod val="75000"/>
                </a:schemeClr>
              </a:solidFill>
            </a:endParaRPr>
          </a:p>
        </p:txBody>
      </p:sp>
      <p:sp>
        <p:nvSpPr>
          <p:cNvPr id="5" name="13 CuadroTexto"/>
          <p:cNvSpPr txBox="1"/>
          <p:nvPr/>
        </p:nvSpPr>
        <p:spPr>
          <a:xfrm>
            <a:off x="539552" y="177281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6" name="14 CuadroTexto"/>
          <p:cNvSpPr txBox="1"/>
          <p:nvPr/>
        </p:nvSpPr>
        <p:spPr>
          <a:xfrm>
            <a:off x="3347864" y="1796590"/>
            <a:ext cx="5256584" cy="4955203"/>
          </a:xfrm>
          <a:prstGeom prst="rect">
            <a:avLst/>
          </a:prstGeom>
          <a:solidFill>
            <a:schemeClr val="accent3">
              <a:lumMod val="20000"/>
              <a:lumOff val="80000"/>
            </a:schemeClr>
          </a:solidFill>
        </p:spPr>
        <p:txBody>
          <a:bodyPr wrap="square" rtlCol="0">
            <a:spAutoFit/>
          </a:bodyPr>
          <a:lstStyle/>
          <a:p>
            <a:pPr algn="just"/>
            <a:r>
              <a:rPr lang="es-VE" b="1" dirty="0" smtClean="0">
                <a:solidFill>
                  <a:schemeClr val="accent3">
                    <a:lumMod val="75000"/>
                  </a:schemeClr>
                </a:solidFill>
              </a:rPr>
              <a:t>Introducción</a:t>
            </a:r>
          </a:p>
          <a:p>
            <a:pPr algn="just"/>
            <a:r>
              <a:rPr lang="es-ES" sz="1400" dirty="0" smtClean="0">
                <a:solidFill>
                  <a:schemeClr val="accent3">
                    <a:lumMod val="75000"/>
                  </a:schemeClr>
                </a:solidFill>
              </a:rPr>
              <a:t>La </a:t>
            </a:r>
            <a:r>
              <a:rPr lang="es-ES" sz="1400" dirty="0">
                <a:solidFill>
                  <a:schemeClr val="accent3">
                    <a:lumMod val="75000"/>
                  </a:schemeClr>
                </a:solidFill>
              </a:rPr>
              <a:t>degradación del suelo se manifiesta de varias formas, el agua y el aire ya no circulan con facilidad dentro de él, la superficie del suelo se endurece y hasta puede tornarse impermeable, con lo cual el agua de las lluvias, en lugar de almacenarse en su interior, se pierde por escurrimiento superficial y se hacen frecuentes los encharcamientos y anegamientos cada vez que llueve. Los rendimientos de los cultivos declinan y la explotación se hace cada vez menos rentable y desaparece la vegetación  natural que los cubre. Con la pérdida de la cobertura vegetal, se expone el suelo a la radiación solar directa, lo cual provoca su calentamiento excesivo y facilitan la muerte de muchos de sus pequeños habitantes, la biodegradación del humus, con lo cual desaparecen los agregados, y con ellos la trama porosa que éstos habían </a:t>
            </a:r>
            <a:r>
              <a:rPr lang="es-ES" sz="1400" dirty="0" smtClean="0">
                <a:solidFill>
                  <a:schemeClr val="accent3">
                    <a:lumMod val="75000"/>
                  </a:schemeClr>
                </a:solidFill>
              </a:rPr>
              <a:t>generado.</a:t>
            </a: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VE" sz="1400" dirty="0">
              <a:solidFill>
                <a:schemeClr val="accent3">
                  <a:lumMod val="75000"/>
                </a:schemeClr>
              </a:solidFill>
            </a:endParaRPr>
          </a:p>
          <a:p>
            <a:endParaRPr lang="es-VE" dirty="0"/>
          </a:p>
        </p:txBody>
      </p:sp>
      <p:pic>
        <p:nvPicPr>
          <p:cNvPr id="7"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548680"/>
            <a:ext cx="984374" cy="1042338"/>
          </a:xfrm>
          <a:prstGeom prst="rect">
            <a:avLst/>
          </a:prstGeom>
          <a:noFill/>
        </p:spPr>
      </p:pic>
      <p:sp>
        <p:nvSpPr>
          <p:cNvPr id="8"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2"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548680"/>
            <a:ext cx="1073728" cy="1080120"/>
          </a:xfrm>
          <a:prstGeom prst="rect">
            <a:avLst/>
          </a:prstGeom>
          <a:noFill/>
        </p:spPr>
      </p:pic>
      <p:sp>
        <p:nvSpPr>
          <p:cNvPr id="13" name="TextBox 1"/>
          <p:cNvSpPr txBox="1"/>
          <p:nvPr/>
        </p:nvSpPr>
        <p:spPr>
          <a:xfrm>
            <a:off x="8102748" y="1444134"/>
            <a:ext cx="432048" cy="369332"/>
          </a:xfrm>
          <a:prstGeom prst="rect">
            <a:avLst/>
          </a:prstGeom>
          <a:noFill/>
        </p:spPr>
        <p:txBody>
          <a:bodyPr wrap="square" rtlCol="0">
            <a:spAutoFit/>
          </a:bodyPr>
          <a:lstStyle/>
          <a:p>
            <a:r>
              <a:rPr lang="en-US" dirty="0" smtClean="0"/>
              <a:t>5</a:t>
            </a:r>
            <a:endParaRPr lang="en-US" dirty="0"/>
          </a:p>
        </p:txBody>
      </p:sp>
      <p:sp>
        <p:nvSpPr>
          <p:cNvPr id="14" name="Rectangle 2"/>
          <p:cNvSpPr/>
          <p:nvPr/>
        </p:nvSpPr>
        <p:spPr>
          <a:xfrm>
            <a:off x="575556" y="2348880"/>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www.agua.unam.mx/noticias/2013/nacionales/fotos/fot_not_nac_junio02_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85680" y="4941168"/>
            <a:ext cx="2733092" cy="15988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83633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2 CuadroTexto"/>
          <p:cNvSpPr txBox="1"/>
          <p:nvPr/>
        </p:nvSpPr>
        <p:spPr>
          <a:xfrm>
            <a:off x="539552" y="620688"/>
            <a:ext cx="8064896" cy="769441"/>
          </a:xfrm>
          <a:prstGeom prst="rect">
            <a:avLst/>
          </a:prstGeom>
          <a:solidFill>
            <a:schemeClr val="accent3">
              <a:lumMod val="20000"/>
              <a:lumOff val="80000"/>
            </a:schemeClr>
          </a:solidFill>
        </p:spPr>
        <p:txBody>
          <a:bodyPr wrap="square" rtlCol="0">
            <a:spAutoFit/>
          </a:bodyPr>
          <a:lstStyle/>
          <a:p>
            <a:r>
              <a:rPr lang="es-VE" sz="2400" b="1" dirty="0" smtClean="0"/>
              <a:t>                                        </a:t>
            </a:r>
            <a:r>
              <a:rPr lang="es-VE" sz="2400" b="1" dirty="0"/>
              <a:t>       </a:t>
            </a:r>
            <a:r>
              <a:rPr lang="es-VE" sz="2400" b="1" dirty="0" smtClean="0">
                <a:solidFill>
                  <a:schemeClr val="accent3">
                    <a:lumMod val="60000"/>
                    <a:lumOff val="40000"/>
                  </a:schemeClr>
                </a:solidFill>
              </a:rPr>
              <a:t>EL </a:t>
            </a:r>
            <a:r>
              <a:rPr lang="es-VE" sz="2400" b="1" dirty="0">
                <a:solidFill>
                  <a:schemeClr val="accent3">
                    <a:lumMod val="60000"/>
                    <a:lumOff val="40000"/>
                  </a:schemeClr>
                </a:solidFill>
              </a:rPr>
              <a:t>SUELO</a:t>
            </a:r>
          </a:p>
          <a:p>
            <a:r>
              <a:rPr lang="es-VE" sz="2000" b="1" dirty="0"/>
              <a:t>                                                                        </a:t>
            </a:r>
            <a:r>
              <a:rPr lang="es-VE" sz="2000" b="1" dirty="0" smtClean="0">
                <a:solidFill>
                  <a:schemeClr val="accent3">
                    <a:lumMod val="75000"/>
                  </a:schemeClr>
                </a:solidFill>
              </a:rPr>
              <a:t>Introducción</a:t>
            </a:r>
            <a:endParaRPr lang="es-VE" sz="2000" b="1" dirty="0">
              <a:solidFill>
                <a:schemeClr val="accent3">
                  <a:lumMod val="75000"/>
                </a:schemeClr>
              </a:solidFill>
            </a:endParaRPr>
          </a:p>
        </p:txBody>
      </p:sp>
      <p:sp>
        <p:nvSpPr>
          <p:cNvPr id="6" name="13 CuadroTexto"/>
          <p:cNvSpPr txBox="1"/>
          <p:nvPr/>
        </p:nvSpPr>
        <p:spPr>
          <a:xfrm>
            <a:off x="539552" y="177281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7" name="14 CuadroTexto"/>
          <p:cNvSpPr txBox="1"/>
          <p:nvPr/>
        </p:nvSpPr>
        <p:spPr>
          <a:xfrm>
            <a:off x="3347864" y="1796590"/>
            <a:ext cx="5256584" cy="4462760"/>
          </a:xfrm>
          <a:prstGeom prst="rect">
            <a:avLst/>
          </a:prstGeom>
          <a:solidFill>
            <a:schemeClr val="accent3">
              <a:lumMod val="20000"/>
              <a:lumOff val="80000"/>
            </a:schemeClr>
          </a:solidFill>
        </p:spPr>
        <p:txBody>
          <a:bodyPr wrap="square" rtlCol="0">
            <a:spAutoFit/>
          </a:bodyPr>
          <a:lstStyle/>
          <a:p>
            <a:pPr algn="just"/>
            <a:r>
              <a:rPr lang="es-VE" b="1" dirty="0" smtClean="0">
                <a:solidFill>
                  <a:schemeClr val="accent3">
                    <a:lumMod val="75000"/>
                  </a:schemeClr>
                </a:solidFill>
              </a:rPr>
              <a:t>Introducción</a:t>
            </a:r>
          </a:p>
          <a:p>
            <a:pPr algn="just"/>
            <a:r>
              <a:rPr lang="es-ES" sz="1400" dirty="0">
                <a:solidFill>
                  <a:schemeClr val="accent3">
                    <a:lumMod val="75000"/>
                  </a:schemeClr>
                </a:solidFill>
              </a:rPr>
              <a:t>Actualmente, la degradación de los </a:t>
            </a:r>
            <a:r>
              <a:rPr lang="es-ES" sz="1400" dirty="0" smtClean="0">
                <a:solidFill>
                  <a:schemeClr val="accent3">
                    <a:lumMod val="75000"/>
                  </a:schemeClr>
                </a:solidFill>
              </a:rPr>
              <a:t>suelos </a:t>
            </a:r>
            <a:r>
              <a:rPr lang="es-ES" sz="1400" dirty="0">
                <a:solidFill>
                  <a:schemeClr val="accent3">
                    <a:lumMod val="75000"/>
                  </a:schemeClr>
                </a:solidFill>
              </a:rPr>
              <a:t>es un problema se encuentra cada vez más en el punto de mira de la gestión ambiental, debido principalmente al riesgo que un suelo degradado puede suponer para la salud humana y para el correcto funcionamiento de los ecosistemas. Pero a pesar de los problemas que puede ocasionar esta degradación, el hombre sigue abusando del suelo; utilizándolo de manera continua e indiscriminada en muchas ocasiones, dando lugar a que las propiedades naturales del suelo se vean negativamente </a:t>
            </a:r>
            <a:r>
              <a:rPr lang="es-ES" sz="1400" dirty="0" smtClean="0">
                <a:solidFill>
                  <a:schemeClr val="accent3">
                    <a:lumMod val="75000"/>
                  </a:schemeClr>
                </a:solidFill>
              </a:rPr>
              <a:t>afectadas.</a:t>
            </a: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ES" sz="1400" dirty="0">
              <a:solidFill>
                <a:schemeClr val="accent3">
                  <a:lumMod val="75000"/>
                </a:schemeClr>
              </a:solidFill>
            </a:endParaRPr>
          </a:p>
          <a:p>
            <a:pPr algn="just"/>
            <a:endParaRPr lang="es-ES" sz="1400" dirty="0" smtClean="0">
              <a:solidFill>
                <a:schemeClr val="accent3">
                  <a:lumMod val="75000"/>
                </a:schemeClr>
              </a:solidFill>
            </a:endParaRPr>
          </a:p>
          <a:p>
            <a:pPr algn="just"/>
            <a:endParaRPr lang="es-VE" sz="1400" dirty="0">
              <a:solidFill>
                <a:schemeClr val="accent3">
                  <a:lumMod val="75000"/>
                </a:schemeClr>
              </a:solidFill>
            </a:endParaRPr>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54868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215577"/>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548680"/>
            <a:ext cx="1073728" cy="1080120"/>
          </a:xfrm>
          <a:prstGeom prst="rect">
            <a:avLst/>
          </a:prstGeom>
          <a:noFill/>
        </p:spPr>
      </p:pic>
      <p:sp>
        <p:nvSpPr>
          <p:cNvPr id="14" name="TextBox 1"/>
          <p:cNvSpPr txBox="1"/>
          <p:nvPr/>
        </p:nvSpPr>
        <p:spPr>
          <a:xfrm>
            <a:off x="8102748" y="1444134"/>
            <a:ext cx="432048" cy="369332"/>
          </a:xfrm>
          <a:prstGeom prst="rect">
            <a:avLst/>
          </a:prstGeom>
          <a:noFill/>
        </p:spPr>
        <p:txBody>
          <a:bodyPr wrap="square" rtlCol="0">
            <a:spAutoFit/>
          </a:bodyPr>
          <a:lstStyle/>
          <a:p>
            <a:r>
              <a:rPr lang="en-US" dirty="0" smtClean="0"/>
              <a:t>6</a:t>
            </a:r>
            <a:endParaRPr lang="en-US" dirty="0"/>
          </a:p>
        </p:txBody>
      </p:sp>
      <p:sp>
        <p:nvSpPr>
          <p:cNvPr id="15" name="Rectangle 2"/>
          <p:cNvSpPr/>
          <p:nvPr/>
        </p:nvSpPr>
        <p:spPr>
          <a:xfrm>
            <a:off x="575556" y="2348880"/>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www.elsalvador.com/noticias/2001/3/20/NACIONAL/2COLINAPORTADA.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88024" y="4149080"/>
            <a:ext cx="2762250" cy="18669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30693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Definición de Suelos</a:t>
            </a:r>
            <a:endParaRPr lang="es-VE" sz="2000" b="1" dirty="0"/>
          </a:p>
        </p:txBody>
      </p:sp>
      <p:sp>
        <p:nvSpPr>
          <p:cNvPr id="5" name="5 CuadroTexto"/>
          <p:cNvSpPr txBox="1"/>
          <p:nvPr/>
        </p:nvSpPr>
        <p:spPr>
          <a:xfrm>
            <a:off x="3347864" y="1268760"/>
            <a:ext cx="5256584" cy="5170646"/>
          </a:xfrm>
          <a:prstGeom prst="rect">
            <a:avLst/>
          </a:prstGeom>
          <a:solidFill>
            <a:schemeClr val="accent3">
              <a:lumMod val="20000"/>
              <a:lumOff val="80000"/>
            </a:schemeClr>
          </a:solidFill>
        </p:spPr>
        <p:txBody>
          <a:bodyPr wrap="square" rtlCol="0">
            <a:spAutoFit/>
          </a:bodyPr>
          <a:lstStyle/>
          <a:p>
            <a:pPr algn="just"/>
            <a:r>
              <a:rPr lang="es-ES" sz="1400" b="1" dirty="0">
                <a:solidFill>
                  <a:schemeClr val="accent3">
                    <a:lumMod val="75000"/>
                  </a:schemeClr>
                </a:solidFill>
              </a:rPr>
              <a:t>Suelo</a:t>
            </a:r>
            <a:r>
              <a:rPr lang="es-ES" sz="1400" dirty="0">
                <a:solidFill>
                  <a:schemeClr val="accent3">
                    <a:lumMod val="75000"/>
                  </a:schemeClr>
                </a:solidFill>
              </a:rPr>
              <a:t>, del latín </a:t>
            </a:r>
            <a:r>
              <a:rPr lang="es-ES" sz="1400" i="1" dirty="0" err="1">
                <a:solidFill>
                  <a:schemeClr val="accent3">
                    <a:lumMod val="75000"/>
                  </a:schemeClr>
                </a:solidFill>
              </a:rPr>
              <a:t>solum</a:t>
            </a:r>
            <a:r>
              <a:rPr lang="es-ES" sz="1400" dirty="0">
                <a:solidFill>
                  <a:schemeClr val="accent3">
                    <a:lumMod val="75000"/>
                  </a:schemeClr>
                </a:solidFill>
              </a:rPr>
              <a:t>, es un término que se refiere a la parte inferior de ciertas construcciones o cosas</a:t>
            </a:r>
            <a:r>
              <a:rPr lang="es-ES" sz="1400" b="1" dirty="0">
                <a:solidFill>
                  <a:schemeClr val="accent3">
                    <a:lumMod val="75000"/>
                  </a:schemeClr>
                </a:solidFill>
              </a:rPr>
              <a:t>.</a:t>
            </a:r>
            <a:r>
              <a:rPr lang="es-ES" sz="1400" dirty="0">
                <a:solidFill>
                  <a:schemeClr val="accent3">
                    <a:lumMod val="75000"/>
                  </a:schemeClr>
                </a:solidFill>
              </a:rPr>
              <a:t> En castellano, tiene varias acepciones</a:t>
            </a:r>
            <a:r>
              <a:rPr lang="es-VE" sz="1400" dirty="0">
                <a:solidFill>
                  <a:schemeClr val="accent3">
                    <a:lumMod val="75000"/>
                  </a:schemeClr>
                </a:solidFill>
              </a:rPr>
              <a:t>;</a:t>
            </a:r>
            <a:r>
              <a:rPr lang="es-ES" sz="1400" dirty="0">
                <a:solidFill>
                  <a:schemeClr val="accent3">
                    <a:lumMod val="75000"/>
                  </a:schemeClr>
                </a:solidFill>
              </a:rPr>
              <a:t> así, puede decirse que el suelo es la superficie de la Tierra y donde se plantan las semillas para las actividades agrícolas. El suelo también puede ser el piso de una vivienda o la superficie artificial que se fabrica para contribuir con la solidez del piso</a:t>
            </a:r>
            <a:r>
              <a:rPr lang="es-ES" sz="1400" b="1" dirty="0">
                <a:solidFill>
                  <a:schemeClr val="accent3">
                    <a:lumMod val="75000"/>
                  </a:schemeClr>
                </a:solidFill>
              </a:rPr>
              <a:t>. </a:t>
            </a:r>
            <a:r>
              <a:rPr lang="es-ES" sz="1400" dirty="0">
                <a:solidFill>
                  <a:schemeClr val="accent3">
                    <a:lumMod val="75000"/>
                  </a:schemeClr>
                </a:solidFill>
              </a:rPr>
              <a:t>Para la ingeniería, el suelo es el sustrato físico sobre el que se desarrollan las obras. En el ámbito del urbanismo, por otra parte, el suelo es el espacio físico sobre el que se construye cualquier infraestructura. Todos estos conceptos son correctos, pero nosotros, como estudiosos de las ciencias naturales solo consideraremos el concepto relacionado con el desarrollo de las plantas</a:t>
            </a:r>
            <a:r>
              <a:rPr lang="es-ES" sz="1400" dirty="0" smtClean="0">
                <a:solidFill>
                  <a:schemeClr val="accent3">
                    <a:lumMod val="75000"/>
                  </a:schemeClr>
                </a:solidFill>
              </a:rPr>
              <a:t>.</a:t>
            </a:r>
          </a:p>
          <a:p>
            <a:pPr algn="just"/>
            <a:endParaRPr lang="es-ES" sz="1400" dirty="0" smtClean="0">
              <a:solidFill>
                <a:schemeClr val="accent3">
                  <a:lumMod val="75000"/>
                </a:schemeClr>
              </a:solidFill>
            </a:endParaRPr>
          </a:p>
          <a:p>
            <a:endParaRPr lang="es-ES" sz="1400" dirty="0">
              <a:solidFill>
                <a:schemeClr val="accent3">
                  <a:lumMod val="75000"/>
                </a:schemeClr>
              </a:solidFill>
            </a:endParaRPr>
          </a:p>
          <a:p>
            <a:endParaRPr lang="es-ES" sz="1400" dirty="0" smtClean="0">
              <a:solidFill>
                <a:schemeClr val="accent3">
                  <a:lumMod val="75000"/>
                </a:schemeClr>
              </a:solidFill>
            </a:endParaRPr>
          </a:p>
          <a:p>
            <a:endParaRPr lang="es-ES" sz="1400" dirty="0">
              <a:solidFill>
                <a:schemeClr val="accent3">
                  <a:lumMod val="75000"/>
                </a:schemeClr>
              </a:solidFill>
            </a:endParaRPr>
          </a:p>
          <a:p>
            <a:endParaRPr lang="es-ES" sz="1400" dirty="0" smtClean="0">
              <a:solidFill>
                <a:schemeClr val="accent3">
                  <a:lumMod val="75000"/>
                </a:schemeClr>
              </a:solidFill>
            </a:endParaRPr>
          </a:p>
          <a:p>
            <a:endParaRPr lang="es-ES" sz="1400" dirty="0">
              <a:solidFill>
                <a:schemeClr val="accent3">
                  <a:lumMod val="75000"/>
                </a:schemeClr>
              </a:solidFill>
            </a:endParaRPr>
          </a:p>
          <a:p>
            <a:endParaRPr lang="es-ES" sz="1400" dirty="0" smtClean="0">
              <a:solidFill>
                <a:schemeClr val="accent3">
                  <a:lumMod val="75000"/>
                </a:schemeClr>
              </a:solidFill>
            </a:endParaRPr>
          </a:p>
          <a:p>
            <a:endParaRPr lang="es-ES" sz="1400" dirty="0">
              <a:solidFill>
                <a:schemeClr val="accent3">
                  <a:lumMod val="75000"/>
                </a:schemeClr>
              </a:solidFill>
            </a:endParaRPr>
          </a:p>
          <a:p>
            <a:endParaRPr lang="es-ES" sz="1400" dirty="0">
              <a:solidFill>
                <a:schemeClr val="accent3">
                  <a:lumMod val="75000"/>
                </a:schemeClr>
              </a:solidFill>
            </a:endParaRPr>
          </a:p>
          <a:p>
            <a:endParaRPr lang="es-ES" dirty="0"/>
          </a:p>
          <a:p>
            <a:endParaRPr lang="es-VE" dirty="0"/>
          </a:p>
        </p:txBody>
      </p:sp>
      <p:pic>
        <p:nvPicPr>
          <p:cNvPr id="6"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7"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8"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9"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1"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sp>
        <p:nvSpPr>
          <p:cNvPr id="13" name="TextBox 15"/>
          <p:cNvSpPr txBox="1"/>
          <p:nvPr/>
        </p:nvSpPr>
        <p:spPr>
          <a:xfrm>
            <a:off x="8102748" y="1084094"/>
            <a:ext cx="432048" cy="369332"/>
          </a:xfrm>
          <a:prstGeom prst="rect">
            <a:avLst/>
          </a:prstGeom>
          <a:noFill/>
        </p:spPr>
        <p:txBody>
          <a:bodyPr wrap="square" rtlCol="0">
            <a:spAutoFit/>
          </a:bodyPr>
          <a:lstStyle/>
          <a:p>
            <a:r>
              <a:rPr lang="en-US" dirty="0" smtClean="0"/>
              <a:t>7</a:t>
            </a:r>
            <a:endParaRPr lang="en-US" dirty="0"/>
          </a:p>
        </p:txBody>
      </p:sp>
      <p:sp>
        <p:nvSpPr>
          <p:cNvPr id="14" name="13 CuadroTexto"/>
          <p:cNvSpPr txBox="1"/>
          <p:nvPr/>
        </p:nvSpPr>
        <p:spPr>
          <a:xfrm>
            <a:off x="539552" y="141277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a:t>
            </a: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a:t>
            </a:r>
            <a:r>
              <a:rPr lang="es-VE" sz="1200" b="1" dirty="0" smtClean="0">
                <a:solidFill>
                  <a:schemeClr val="tx2"/>
                </a:solidFill>
              </a:rPr>
              <a:t>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5" name="Rectangle 17"/>
          <p:cNvSpPr/>
          <p:nvPr/>
        </p:nvSpPr>
        <p:spPr>
          <a:xfrm>
            <a:off x="575556" y="2204864"/>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1.bp.blogspot.com/-jGV8IoPl33w/UT4iACmGkNI/AAAAAAAABgc/Z2ytIbd8H8w/s320/suelo_perfil.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16016" y="4149080"/>
            <a:ext cx="2759968" cy="20699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40362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Definición de Suelos</a:t>
            </a:r>
            <a:endParaRPr lang="es-VE" sz="2000" b="1" dirty="0"/>
          </a:p>
        </p:txBody>
      </p:sp>
      <p:sp>
        <p:nvSpPr>
          <p:cNvPr id="6" name="5 CuadroTexto"/>
          <p:cNvSpPr txBox="1"/>
          <p:nvPr/>
        </p:nvSpPr>
        <p:spPr>
          <a:xfrm>
            <a:off x="3275856" y="1340768"/>
            <a:ext cx="5256584" cy="5262979"/>
          </a:xfrm>
          <a:prstGeom prst="rect">
            <a:avLst/>
          </a:prstGeom>
          <a:solidFill>
            <a:schemeClr val="accent3">
              <a:lumMod val="20000"/>
              <a:lumOff val="80000"/>
            </a:schemeClr>
          </a:solidFill>
        </p:spPr>
        <p:txBody>
          <a:bodyPr wrap="square" rtlCol="0">
            <a:spAutoFit/>
          </a:bodyPr>
          <a:lstStyle/>
          <a:p>
            <a:r>
              <a:rPr lang="es-VE" sz="1600" b="1" dirty="0" smtClean="0"/>
              <a:t>¿Que es un suelo?</a:t>
            </a:r>
          </a:p>
          <a:p>
            <a:pPr algn="just"/>
            <a:r>
              <a:rPr lang="es-VE" sz="1600" dirty="0" smtClean="0"/>
              <a:t>El concepto de suelos tiene varias acepciones, pero desde el punto de vista agrícola y ecológico, el suelo es un cuerpo natural o modificado por el hombre, constituido por materiales orgánicos e inorgánicos, además de fases líquidas y gaseosas. </a:t>
            </a:r>
            <a:r>
              <a:rPr lang="es-VE" sz="1600" dirty="0" smtClean="0">
                <a:solidFill>
                  <a:schemeClr val="accent3">
                    <a:lumMod val="75000"/>
                  </a:schemeClr>
                </a:solidFill>
              </a:rPr>
              <a:t>Este cuerpo se encuentra sobre la superficie de la tierra, contiene seres vivos y es capaz de mantener plantas (USDA 1994). </a:t>
            </a:r>
          </a:p>
          <a:p>
            <a:pPr algn="just"/>
            <a:endParaRPr lang="es-VE" sz="1600" dirty="0" smtClean="0">
              <a:solidFill>
                <a:schemeClr val="accent3">
                  <a:lumMod val="75000"/>
                </a:schemeClr>
              </a:solidFill>
            </a:endParaRPr>
          </a:p>
          <a:p>
            <a:pPr algn="just"/>
            <a:endParaRPr lang="es-VE" sz="1600" dirty="0"/>
          </a:p>
          <a:p>
            <a:pPr algn="just"/>
            <a:endParaRPr lang="es-VE" sz="1600" dirty="0" smtClean="0"/>
          </a:p>
          <a:p>
            <a:pPr algn="just"/>
            <a:endParaRPr lang="es-VE" sz="1600" dirty="0" smtClean="0"/>
          </a:p>
          <a:p>
            <a:pPr algn="just"/>
            <a:endParaRPr lang="es-VE" sz="1600" dirty="0" smtClean="0"/>
          </a:p>
          <a:p>
            <a:pPr algn="just"/>
            <a:endParaRPr lang="es-VE" sz="1600" dirty="0"/>
          </a:p>
          <a:p>
            <a:endParaRPr lang="es-VE" sz="1600" b="1" dirty="0" smtClean="0"/>
          </a:p>
          <a:p>
            <a:endParaRPr lang="es-VE" sz="1600" b="1" dirty="0"/>
          </a:p>
          <a:p>
            <a:endParaRPr lang="es-VE" sz="1600" b="1" dirty="0" smtClean="0"/>
          </a:p>
          <a:p>
            <a:r>
              <a:rPr lang="es-VE" sz="1600" b="1" dirty="0" smtClean="0"/>
              <a:t>¿Cuáles son </a:t>
            </a:r>
            <a:r>
              <a:rPr lang="es-VE" sz="1600" b="1" dirty="0" smtClean="0">
                <a:solidFill>
                  <a:schemeClr val="accent3">
                    <a:lumMod val="75000"/>
                  </a:schemeClr>
                </a:solidFill>
              </a:rPr>
              <a:t>los</a:t>
            </a:r>
            <a:r>
              <a:rPr lang="es-VE" sz="1600" b="1" dirty="0" smtClean="0"/>
              <a:t> límites </a:t>
            </a:r>
            <a:r>
              <a:rPr lang="es-VE" sz="1600" b="1" dirty="0" smtClean="0">
                <a:solidFill>
                  <a:schemeClr val="accent3">
                    <a:lumMod val="75000"/>
                  </a:schemeClr>
                </a:solidFill>
              </a:rPr>
              <a:t>del suelo</a:t>
            </a:r>
            <a:r>
              <a:rPr lang="es-VE" sz="1600" b="1" dirty="0" smtClean="0"/>
              <a:t>?</a:t>
            </a:r>
            <a:endParaRPr lang="es-VE" sz="1600" dirty="0" smtClean="0"/>
          </a:p>
          <a:p>
            <a:pPr marL="285750" indent="-285750">
              <a:buFont typeface="Arial" panose="020B0604020202020204" pitchFamily="34" charset="0"/>
              <a:buChar char="•"/>
            </a:pPr>
            <a:r>
              <a:rPr lang="es-VE" sz="1600" b="1" dirty="0" smtClean="0"/>
              <a:t>Arriba: </a:t>
            </a:r>
            <a:r>
              <a:rPr lang="es-VE" sz="1600" dirty="0" smtClean="0"/>
              <a:t>La atmósfera o una lámina somera de agua.</a:t>
            </a:r>
          </a:p>
          <a:p>
            <a:pPr marL="285750" indent="-285750">
              <a:buFont typeface="Arial" panose="020B0604020202020204" pitchFamily="34" charset="0"/>
              <a:buChar char="•"/>
            </a:pPr>
            <a:r>
              <a:rPr lang="es-VE" sz="1600" b="1" dirty="0" smtClean="0"/>
              <a:t>Abajo y a los lados: </a:t>
            </a:r>
            <a:r>
              <a:rPr lang="es-VE" sz="1600" dirty="0" smtClean="0"/>
              <a:t>Roca, hielo, aire o agua, material meteorizado que no contiene organismos .</a:t>
            </a:r>
            <a:endParaRPr lang="es-VE" dirty="0"/>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4" name="Picture 6" descr="Hist_04"/>
          <p:cNvPicPr>
            <a:picLocks noChangeAspect="1" noChangeArrowheads="1"/>
          </p:cNvPicPr>
          <p:nvPr/>
        </p:nvPicPr>
        <p:blipFill>
          <a:blip r:embed="rId4" cstate="print"/>
          <a:srcRect/>
          <a:stretch>
            <a:fillRect/>
          </a:stretch>
        </p:blipFill>
        <p:spPr bwMode="auto">
          <a:xfrm>
            <a:off x="4860032" y="3284984"/>
            <a:ext cx="2351836" cy="2088232"/>
          </a:xfrm>
          <a:prstGeom prst="rect">
            <a:avLst/>
          </a:prstGeom>
          <a:noFill/>
          <a:ln w="9525">
            <a:noFill/>
            <a:miter lim="800000"/>
            <a:headEnd/>
            <a:tailEnd/>
          </a:ln>
        </p:spPr>
      </p:pic>
      <p:sp>
        <p:nvSpPr>
          <p:cNvPr id="16" name="TextBox 15"/>
          <p:cNvSpPr txBox="1"/>
          <p:nvPr/>
        </p:nvSpPr>
        <p:spPr>
          <a:xfrm>
            <a:off x="8102748" y="1084094"/>
            <a:ext cx="432048" cy="369332"/>
          </a:xfrm>
          <a:prstGeom prst="rect">
            <a:avLst/>
          </a:prstGeom>
          <a:noFill/>
        </p:spPr>
        <p:txBody>
          <a:bodyPr wrap="square" rtlCol="0">
            <a:spAutoFit/>
          </a:bodyPr>
          <a:lstStyle/>
          <a:p>
            <a:r>
              <a:rPr lang="en-US" dirty="0" smtClean="0"/>
              <a:t>8</a:t>
            </a:r>
            <a:endParaRPr lang="en-US" dirty="0"/>
          </a:p>
        </p:txBody>
      </p:sp>
      <p:sp>
        <p:nvSpPr>
          <p:cNvPr id="17" name="13 CuadroTexto"/>
          <p:cNvSpPr txBox="1"/>
          <p:nvPr/>
        </p:nvSpPr>
        <p:spPr>
          <a:xfrm>
            <a:off x="539552" y="1412776"/>
            <a:ext cx="2232248" cy="3077766"/>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rgbClr val="FF0000"/>
                </a:solidFill>
              </a:rPr>
              <a:t>Inicio</a:t>
            </a:r>
          </a:p>
          <a:p>
            <a:pPr>
              <a:buFont typeface="Arial" pitchFamily="34" charset="0"/>
              <a:buChar char="•"/>
            </a:pPr>
            <a:r>
              <a:rPr lang="es-VE" sz="1200" b="1" dirty="0" smtClean="0">
                <a:solidFill>
                  <a:srgbClr val="FF0000"/>
                </a:solidFill>
              </a:rPr>
              <a:t> </a:t>
            </a:r>
            <a:r>
              <a:rPr lang="es-VE" sz="1200" b="1" dirty="0" smtClean="0">
                <a:solidFill>
                  <a:schemeClr val="accent3">
                    <a:lumMod val="75000"/>
                  </a:schemeClr>
                </a:solidFill>
              </a:rPr>
              <a:t>Introducción</a:t>
            </a:r>
          </a:p>
          <a:p>
            <a:pPr>
              <a:buFont typeface="Arial" pitchFamily="34" charset="0"/>
              <a:buChar char="•"/>
            </a:pPr>
            <a:r>
              <a:rPr lang="es-VE" sz="1200" b="1" dirty="0" smtClean="0">
                <a:solidFill>
                  <a:srgbClr val="FF0000"/>
                </a:solidFill>
              </a:rPr>
              <a:t> </a:t>
            </a:r>
            <a:r>
              <a:rPr lang="es-VE" sz="1200" b="1" dirty="0" smtClean="0">
                <a:solidFill>
                  <a:schemeClr val="tx2"/>
                </a:solidFill>
              </a:rPr>
              <a:t>Definición de suelos</a:t>
            </a:r>
          </a:p>
          <a:p>
            <a:pPr>
              <a:buFont typeface="Arial" pitchFamily="34" charset="0"/>
              <a:buChar char="•"/>
            </a:pPr>
            <a:r>
              <a:rPr lang="es-VE" sz="1200" b="1" dirty="0" smtClean="0">
                <a:solidFill>
                  <a:srgbClr val="FF0000"/>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8" name="Rectangle 17"/>
          <p:cNvSpPr/>
          <p:nvPr/>
        </p:nvSpPr>
        <p:spPr>
          <a:xfrm>
            <a:off x="575556" y="2204864"/>
            <a:ext cx="216024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552" y="260648"/>
            <a:ext cx="8064896" cy="769441"/>
          </a:xfrm>
          <a:prstGeom prst="rect">
            <a:avLst/>
          </a:prstGeom>
          <a:solidFill>
            <a:schemeClr val="accent3">
              <a:lumMod val="20000"/>
              <a:lumOff val="80000"/>
            </a:schemeClr>
          </a:solidFill>
        </p:spPr>
        <p:txBody>
          <a:bodyPr wrap="square" rtlCol="0">
            <a:spAutoFit/>
          </a:bodyPr>
          <a:lstStyle/>
          <a:p>
            <a:r>
              <a:rPr lang="es-VE" dirty="0" smtClean="0"/>
              <a:t>                                                                </a:t>
            </a:r>
            <a:r>
              <a:rPr lang="es-VE" sz="2400" b="1" dirty="0" smtClean="0">
                <a:solidFill>
                  <a:schemeClr val="accent3">
                    <a:lumMod val="60000"/>
                    <a:lumOff val="40000"/>
                  </a:schemeClr>
                </a:solidFill>
              </a:rPr>
              <a:t>EL SUELO</a:t>
            </a:r>
          </a:p>
          <a:p>
            <a:r>
              <a:rPr lang="es-VE" sz="2000" b="1" dirty="0" smtClean="0"/>
              <a:t>                                                         Funciones  de los suelos en los ecosistemas</a:t>
            </a:r>
            <a:endParaRPr lang="es-VE" sz="2000" b="1" dirty="0"/>
          </a:p>
        </p:txBody>
      </p:sp>
      <p:sp>
        <p:nvSpPr>
          <p:cNvPr id="6" name="5 CuadroTexto"/>
          <p:cNvSpPr txBox="1"/>
          <p:nvPr/>
        </p:nvSpPr>
        <p:spPr>
          <a:xfrm>
            <a:off x="3275856" y="1556792"/>
            <a:ext cx="5472608" cy="4838248"/>
          </a:xfrm>
          <a:prstGeom prst="rect">
            <a:avLst/>
          </a:prstGeom>
          <a:solidFill>
            <a:schemeClr val="accent3">
              <a:lumMod val="20000"/>
              <a:lumOff val="80000"/>
            </a:schemeClr>
          </a:solidFill>
        </p:spPr>
        <p:txBody>
          <a:bodyPr wrap="square" rtlCol="0">
            <a:spAutoFit/>
          </a:bodyPr>
          <a:lstStyle/>
          <a:p>
            <a:r>
              <a:rPr lang="es-VE" sz="1600" dirty="0" smtClean="0">
                <a:latin typeface="Arial Narrow" pitchFamily="34" charset="0"/>
              </a:rPr>
              <a:t>Al suelo se le reconocen importantes funciones ambientales, tales como:</a:t>
            </a:r>
          </a:p>
          <a:p>
            <a:endParaRPr lang="es-VE" sz="1600" dirty="0" smtClean="0">
              <a:latin typeface="Arial Narrow" pitchFamily="34" charset="0"/>
            </a:endParaRP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Producción biológica</a:t>
            </a: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Banco de semillas</a:t>
            </a: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Descomposición de materia orgánica y </a:t>
            </a:r>
            <a:r>
              <a:rPr lang="es-MX" sz="1600" b="1" dirty="0" err="1" smtClean="0">
                <a:solidFill>
                  <a:srgbClr val="FF0000"/>
                </a:solidFill>
                <a:latin typeface="Arial Narrow" pitchFamily="34" charset="0"/>
              </a:rPr>
              <a:t>ciclaje</a:t>
            </a:r>
            <a:r>
              <a:rPr lang="es-MX" sz="1600" b="1" dirty="0" smtClean="0">
                <a:solidFill>
                  <a:srgbClr val="FF0000"/>
                </a:solidFill>
                <a:latin typeface="Arial Narrow" pitchFamily="34" charset="0"/>
              </a:rPr>
              <a:t> de nutrientes</a:t>
            </a: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Hábitat para la biota</a:t>
            </a: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Filtro ambiental</a:t>
            </a:r>
          </a:p>
          <a:p>
            <a:pPr marL="285750" indent="-285750">
              <a:spcBef>
                <a:spcPct val="20000"/>
              </a:spcBef>
              <a:buClr>
                <a:schemeClr val="bg2"/>
              </a:buClr>
              <a:buSzPct val="65000"/>
              <a:buFont typeface="Arial" panose="020B0604020202020204" pitchFamily="34" charset="0"/>
              <a:buChar char="•"/>
            </a:pPr>
            <a:r>
              <a:rPr lang="es-MX" sz="1600" b="1" dirty="0" smtClean="0">
                <a:solidFill>
                  <a:srgbClr val="FF0000"/>
                </a:solidFill>
                <a:latin typeface="Arial Narrow" pitchFamily="34" charset="0"/>
              </a:rPr>
              <a:t>- Almacenamiento de agua</a:t>
            </a:r>
            <a:endParaRPr lang="es-MX" sz="1600" b="1" dirty="0">
              <a:solidFill>
                <a:srgbClr val="FF0000"/>
              </a:solidFill>
              <a:latin typeface="Arial Narrow" pitchFamily="34" charset="0"/>
            </a:endParaRPr>
          </a:p>
          <a:p>
            <a:pPr>
              <a:spcBef>
                <a:spcPct val="20000"/>
              </a:spcBef>
              <a:buClr>
                <a:schemeClr val="bg2"/>
              </a:buClr>
              <a:buSzPct val="65000"/>
              <a:buFont typeface="Arial" pitchFamily="34" charset="0"/>
              <a:buChar char="•"/>
            </a:pPr>
            <a:endParaRPr lang="es-VE" sz="1600" dirty="0">
              <a:latin typeface="Arial Narrow" pitchFamily="34" charset="0"/>
            </a:endParaRPr>
          </a:p>
          <a:p>
            <a:endParaRPr lang="es-VE" dirty="0" smtClean="0"/>
          </a:p>
          <a:p>
            <a:endParaRPr lang="es-VE" dirty="0"/>
          </a:p>
          <a:p>
            <a:endParaRPr lang="es-VE" dirty="0" smtClean="0"/>
          </a:p>
          <a:p>
            <a:endParaRPr lang="es-VE" dirty="0"/>
          </a:p>
          <a:p>
            <a:endParaRPr lang="es-VE" dirty="0" smtClean="0"/>
          </a:p>
          <a:p>
            <a:endParaRPr lang="es-VE" dirty="0"/>
          </a:p>
          <a:p>
            <a:endParaRPr lang="es-VE" dirty="0"/>
          </a:p>
        </p:txBody>
      </p:sp>
      <p:pic>
        <p:nvPicPr>
          <p:cNvPr id="8" name="Picture 2" descr="C:\Documents and Settings\adm\Mis documentos\Mis imágenes\logociens.jpg"/>
          <p:cNvPicPr>
            <a:picLocks noChangeAspect="1" noChangeArrowheads="1"/>
          </p:cNvPicPr>
          <p:nvPr/>
        </p:nvPicPr>
        <p:blipFill>
          <a:blip r:embed="rId2" cstate="print"/>
          <a:srcRect/>
          <a:stretch>
            <a:fillRect/>
          </a:stretch>
        </p:blipFill>
        <p:spPr bwMode="auto">
          <a:xfrm>
            <a:off x="827584" y="188640"/>
            <a:ext cx="984374" cy="1042338"/>
          </a:xfrm>
          <a:prstGeom prst="rect">
            <a:avLst/>
          </a:prstGeom>
          <a:noFill/>
        </p:spPr>
      </p:pic>
      <p:sp>
        <p:nvSpPr>
          <p:cNvPr id="9" name="AutoShape 4"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0" name="AutoShape 6" descr="data:image/jpeg;base64,/9j/4AAQSkZJRgABAQAAAQABAAD/2wCEAAkGBxQTEhUUEhQWFRUXGCEaGRgYGR0cIRoeIR0cHiAcICAeHCggIB0mIBwgITEhJSkrLi4uGiAzODMsNygtLisBCgoKDg0OGhAQGywkICQ0MCwsLC8sLCwsLCwsLCw0LCwsLCwsLCwsLCwsLCwsLCwsLywsLCwsLSwsLywsLCwsLP/AABEIAOAA4QMBIgACEQEDEQH/xAAcAAACAwEBAQEAAAAAAAAAAAAABgQFBwMCAQj/xABLEAACAQIEBAQDBQQHAwsFAQABAgMEEQAFEiEGEzFBByJRYTJxgRQjQlKRYoKhsRUzcpKiwdIk0fA0Q1ODsrPCw9Ph8RYlY3OTF//EABoBAQEBAQEBAQAAAAAAAAAAAAABAwIEBQb/xAArEQACAgEDAwMDBAMAAAAAAAAAAQIRAxIhQQQxUSJhcROBkQXR4fAyofH/2gAMAwEAAhEDEQA/ANwGC2BRbH3AHwjH3BgwAYMGDABgwYpuIeJ6WiXVUyhCei9Wb5KNz8+mALnHKqqUjUtI6oo6sxCgfU7Yy48b5lmBK5VS8uPpz5bfzPkB9hrOO1L4VvOwlzSsknfrpUnSPbU29v7IXAF3m3ill0F/vjMR2iXUP7xsn+LFEfFWeb/kWWTyg9GOoj52jRhb94YYsgyfKonKUkUMksYuSo5rLbsZGvZj2BYfwx8ouODNVSUkFK4miUlxM6RgAae6cy/xA7DviAX/AOn+IZD93QQxj9q38dU4/lj0z8SN+GnT/wDn/vbDLlHGSvVtRVELU9QBdQWDrILX8jAC+29iB0PcEY4eJPFT0MCNAoaZ2uAwuAika2IHa7Kt+xcYAoVk4kX8FO/z5f8Aky48/wD1HxBGTzMvikA/ILn/AAzN/LGh5ZmC1MCTQnyyIGUkXtcdxt0OxHscJvDnF9bU1NXTrFTOaZipbVJGGszKNrSWvpJ74Ar18WXi/wCW5dUQAfi3/lIiW/U4YMp8S8unsOeIie0wKf4j5P8AFix4e4ljq2mhZDFPA2mWJrG3owI2ZT6/K4Fxjnm/AtBUX5lNGGP4oxy2/VLE/W+AGCKVWAZSGB6EG4P1GPeMun8MZ6YmTK62SI9eXIfKfYlRYj+0hx8i8QK2hYR5tStpvYTxAWP8dB9bAqfbFBqWDFZkWf09WmumlWQdwNiv9pTuPqMWeADBgwYAMGDBgAwY+Xx9wAYMGDABgwYMAGDBgwAY51E6opZ2CqouWJsAPUk9MRM7ziGkhaadwiL+pPZQO7HsMZbFHWZ/JqctTZcrbAdZLH/E3v8ACva5xAWGc+IFRVymlyaMu3RqgjZR0uL7AftN17A4m8N+F8SNz8wc1dQdzrJKA/I7v+9t7DFhnOYQZNSEU9K7BReyKdNybapJD6n5n2wqcY1k7UUFfDmMgkkZdMSlY47tsVC9bqeustsDe2AH7Nc3KTxUcHKjkeNpNUg8qIpC2CgrqYk7C4AAJ9jV5W8j1M9PWT0tXDKoKqpUaCtgUMRZiQR5r3O4PS+K/j/KaWqpIqmpZyYlF5Kcq3lawc2NwyKfMbbgA2wsPwfl/JVstqnnq7qYdDqxDahuyqo0KO5NrWxAWnBa/YM4qqEeWOYa4h2286gfull/cx7qx9n4mjPaoiFz6koy/wA4lxf8QcGy1VdBVCZYDAoAZF1O567g2VQCWFvNcE4sKzg6lkkWeqLzSILB5JCLfIIVUb77DFAq8X0/Mz6hMVtcaB5iPwRq7G7HsCCw39RjtHL/AEpPWNBU0pi0fZgrqZG5YAZ5V0yLpDOwGqxB5SHDCmdZXSAqs1LFq+IKyksenmtck/PEQ+IeVIfLOn7kb/5JiAWPCHieOAT0M88QEUjGJy6hWFyGCm9iNQ1j11n0x28FJFY19SxA5ko6noPO/wD4/wCGGKPxByp9jOlj2aNgP4pbHSOXJqo7fYZGO26x3P0IvigWvDkNUZtmFam8B1Rq3ZzqW1vXypf94YY/E3itqCmXkgGaVtKXF9NhctbuRsAPVhhqo4ERAsSqqDoEAAHyA2wp+JPDj1SQSwrrkppRJy7gcxbqWQE7ajpFr++APuRZBVJTCSSsnNWy6zqbVGrHfRyyLaexIsetiMScr4hEuXpVV0axJJ8S7uqqSQrMSPhIsbkWFxiQvEvM0pDT1DSEgESRPEqC/mLOy6dh2XUTtb1wk+KmatNJFldKD2ablrfSo3C6R6KNZHso74AmZx4boSKrKZvs8vVQjfdt8iL6QfTdfbH3IfESSGX7Lm8fIlGwltZW92tsB+0t1+WPGXShYYHycOqGdYCJAeXOLEvJpJupWxu40kkEb7YbeIKGjrCaOoCtJo1qOjAG41o3sRva/a/XAF9G4YAgggi4I3BHrj1jII6isyCQLKWqcvZrKw6x3/7J/Z+Fu1jjVMrzKKoiWWFw8bC4YfyPoR3BwBLwYMGKAwYMGADBj5bBiA+4MGDABivzzOIqSF5520oo+pPYAdyewxMllCKWYhVUEknYADck+2MijV8/rix1Ll1M2w6cxv8AUw6/lUgdWwB6yjKp88nFXWgx0SE8mG/x/wDt6t36DbDVLxEk8rUGXyxxtGnmkAuEA20xLsGcfovv0x24ozOSlMCRQkUqsvPksNMcROkKAf4kDyr88LviLwWbLW5cOVNEu6xC2pQLXUD8QG3uNvTEAwcMFXoWWpqUqqd/u1kcaWIY6THICfjDeXrc/Prn2T5fHQV0+X1cBqIpVJhYRl2semmwJF+hItZlubDfFhw48FXQSU9DEyTzgJMpZzHER1mJN9z2sdRIHoSH1vs+Xw86okBcIqvM/wAcmkWAHf8AdHf3ucCi/wAI+HbUzsJajm012KQlbbupQlvfSxBC7E79sWGeccUGXLylIZ1AAihAJFhYBj0X6m+E6t4gzHOHMVCrU9N0aQki4/acdP7KfU4buEfDilpLO4583d5ACFNt9K9B9bn3w+SCzPxZnFajvSwClp1ViZGG9gLkgsN9vyp174j5fwH9sijqa3MzLG9ieux/LeRrBgdraRY3FsP3GjVfLK00aNEyMJWuOYFtuEVrKTbuW+hwkV8lGGgmEbSJG0ckxEbNsUGkkgFA6jQ7LsWAG/QHz5M+icY6W758HSjaLxPDjK4GRXjd2kbSmuRrXCltPlsOik7+hxU5xl2Xf7TTw0sX2kOI49Ebto1hAHc/CukszbkXCYZpkLD7M7EtYS0szHdyp1AHuWXYN+ZG/tYrMyqnnlo5aaNOYVlDszgaCoCMjBTqkCsWOgd0G69cefJnyNPT9jpRRAyHLssvFTVNGBVG6n7mWzFNmcNbTpNtWq9vMB1xYVHh1lcsjRrG6OoDNokawDFrCzEgfCTYDtjhw3Vus7z1AUJLSpOHHlJVQQQykkpcOvkBI1KTfe2JtFLIUMTELLNeerfVbkxtfSgbaz6FEYO1grN85DPkSWp/PgOKKGDw/eJWkyzNCqre4LeUWvcEodO3uvrjllPH+ZQxLLUU4q6YkgTxAj4WKk3Ata421Kt/XHW9BLWOyrphIjiNldVdwbKDpAXl20oQ5sxA223ZOCJqgMyJEGozJIRK5CMCXZiAoZta6iQCQm3Y42x9VqyaHF+SONKyfkHGdFmCmNJLMws0T+ViCN7b2b5qTiDS8JGhnmqqVDUGVbMkkn3i9zy5G632uHN9h5seuKfDikqrug+zz9RJGLAn1ZRYH5ix98LdJxPX5S6w5mjT05NkqFuxA+f4v7Leb3OPWcDJw7n/ACqdmlh+yxR2jgpibzMQSNxfcu2wFt7E3N8KfEEMy5xlklQ33sr3KA+WJdVhGvrYHzN3JPawxoJy+krmp6yMqzxtqjmS17dCh26EEgg7jtY4T/EWlnkzbLxTKGlVCwLfCtnHma34R/uHfFA21GewSVUmXzoCWQEX8yOGB8jbWV9idJ6ixHsh11HPkFRzoNUuXyt95GTcoT0+vo3fod7HD2uRywU/KppVWR2LTVMo1MWPxSW6FuwBICgDqBbFVwvxJBVGXL5pkqmQaeYVsKhLb7dCw6G2xtcd7QDdlWZR1ESTQsHjcXUj+R9COhHbEzGP0ksmQ1vKcs2X1DXVjvyz6/Md/VbHqDjXUcEAgggi4I7jAHvBj5j7igMGDBgAx5OPuKnirOko6WWoffQvlH5mOyr9Tb+OIBH8Tc3kqp48ppD55CDO3ZV66TbtbzN7aR3thmkoGo6NaTLhHztB0B2C+muZu7bkdAd2A6YXfCrK+VBNmdYwElReQu22mL4i1+wYjV/ZCemOHFNDm0FS2YU7JKLaWp1BbTECbC2xe/xErYgnoQMUFcmf5pQw8iuoftEFirOtySpvqLMuoG9z1C9cMnhdxKlXTvCGbVAdI1Ea+WfgJ3N2A8pPqt++PXDPiVS1ShXJhnuFMRBJZibeQgebft1ABJA64Yc0qaejjlqZAiAL52CjU1ui7bsSTYD1OOSlXmuYUmT0hIWwJOlB8Urnckk9SepY9MI2RcP1OdSirrmKUwP3ca3Goei+i/t9W7WsMROHsukzyserq7rSxGwW+22/LHtbdm7/AMtkyupikiR4GVoiPIV6EdBb2xQZ9ygK2VaCdoY1RVIQKYw66gyhW8paxBuvQje97YtPDnNYV5lIZC0/MeU3fXzFLbMGBN7CwINiD2tbE/iDg6KSM/ZUip59WpZVQA73DAlRcgqx+tjhhoKGOFFSNVUKoUWAGwFv8sedQmsjk5beC2qO0+ymwvt09cJmVUiUypFDrgQDSYJwCji/mYSb3fe19RHw3GG3MJVVbs2kX63t03/yxR5rWBCAZJCrXuogaUEX3XyJt6b3OMeom7o6iilq5Rp5el41TzrFb7yEqTaSIqbSRA9UF/K1unkxAqcwSmaKomIQSu7rHHHq5jlGV9LXsEltHIpJG/Xrt8qZEEiWXQhkTrFURoD8I8kkLRA9BcFD7jFR4hyGapdSSv2dYxFb80rbyHboNIH0YX3x5G964NccdTonPmUNQgNGXdY44GkjYsFVUBMcbNYgeZg0m99MR64k0rGVuWVea55jILKZ3sPvZz0jhGwSM7kAeU2thR8PK40+YCmXeOVSjAGxBQF1cn1AuNrfET2thom5aOYOW7xo5FjHO0dz1usMJRzvuZHLE3Jx09npXyhlxuEnFl0RHIz853q5WQxmCAtykDX2IvpBP55Dfba3TDFwtRvDEsRVVjRQEGou/Tcu1gCfkPqcUVFmwVdJd1FrKsVHMoT0tqQjYe1sTcpqoeZH95VO/QF0nVSSLXI0LH+osO1sa4ZtSMmjx4i5rCtO1Mz2nmX7pVbSbgghi1xpUEbtf5XO2KHNKUvJTLXVLy0pfe4Cp8JEYkK/EzMR5zZfKNgTvo01Oj/Git/aAP8APCrknAsKB/tccNQb6YtSBuXCL6EGodbE3Pc49U4ZHkjKMqS7rycpqhSzPKKnJJTVURaWiY/ewk30D1Pt6P1HQ3GNI4fzyGshWeA3BFjf4kPdW9D/AOxxOnKLGdWkRqpvfoFA3v7WxkmZ0zZNULXUX3lBORzI1NwAdxb23uh/dPUY9BCbxPUZlmFScuRBTIqhp5ASQ6m9mBsDoNtlG5IIPQ4vZOB1hpoqWj+7JlWSWp21jQQ1x+0x8oHwgFr+hYUqlnhWppRHI5jPKZtr3sdJPUAkAEdiPbGZZpmGaZsJVhjNJTR6g4ZrFmW+pC3c32stlHcnD4IPVaKbNqeppiwJjcoSCCUcbrICNv8AhlPcYX/CzPZI3kyur2mp78sn8SDsD3sCGX9k+2KjJsxyzL1o3oJjJJM6pKpJLOj7HWo2Qo1iBYdxvcnFr4uZQ6crM6baamI1+6X2J9QpNj+y7emBTTcGKzh3OEq6eKoj+GRb2/KejKfcG4+mLLAh9x9x5wYADjK/EeQ1+Y0uVoToB5k9uwsT9CEvb3kXGn1E4RWZjZVBYn0AFyf0xmHhBCametzOUeaWQpHfqF2Zh8gNC/uHBFHDjGnpmpeRUVCU0B0hrsqakHRFJItcgdAdgR3vhDqPEqOicJFUmvhva0ilJEHtLpCy/Irf9rFlnnAK5hL9vE6T67FI21pG0VvIodDzFP4i24uTtiZlNTR0UkUH9HNT1MjBEAjEmv8AMyz3N1UXY6irWB8vS4hYcP5fTVU65nHEUYpoCvFy21XOp23sxtZQwHTVub7JPGlbJm+ZJl9OTyIW+8Ybi4+NjbsvwL+0cPfiPxF9iopJFNpX+7j/ALTX3/dF2+mKfwc4dFPSfaHsZKkB79wn4Rf3vq+uAIFdk8cFU9JHUSx07orGIS2VSTp5VmvtJYkBbN8V+oxccC1NSCIEiV6NGdRMRyitmbyqhLcyzXXUNI274tjlGX1MlRaKGSW+idrecHSLDV1U2sfKdreuLDh/KRSwLCHZwCx1Pa5LMWN7d98YLHJZHPVt4/v8HV7UWePuPOPuNSHOoO2KCqrxqKIZJnvYpFYBT0IZtgnW9ma+2wwwOt8Z54lLMaVySIoEdeYAfPImoBjcbKu+q25YDe3Q+PPjuVncWQs+q44A8hESmM2cqQ7Ix6B5m8/NKknlxgtvubHVjL814gqaqcPK5UiygBDYBXDKCouTZiOtzcgd8SpxP5BJMpsv3KtZuWobSx02UCVdmuVNwb3PbtSJLzraUOmRltqYbILgbo1rsQ+rqx+V8RRjDfuzSKZVcOZ9JRVfPsGuSr6lPmQuNdr2Iby7X6Wse+NVy2thnfmgxHW1xJcxa/ZJUAPMUKfu5Bq99PmxmObpKzuDClxJYC9760LEA2W6gqW1eUjpvviDkMcra+VJGoWMu6yGyyDoE02PNZiwCqR19OuOpY45Fq7MkrTN3oqz4VFTJA7GyrUaJAx38qPqtIbA7I5PrbF9RmqDqGELp+Jwzo3zCaWB+WoYzvwxgYUk14hNSs4VYvKxJC6ZGsbKwLdtidzvsDpHD6xGPXA14zcABiVBBsQAd1sRbRsBvsMZ48fro5b2LYY+3xCzHM4oFDTOEBNhfcsSbAKo8zMT2AJxGyTO1qTMFjkTkycslwtmIAPl0u3qLg2IOxAIIH0DMpeO8yqUR40hAp3jIkqd5OXe4N4ls1gDfXe3rbrhcnyUNJFQipmWmkLaowyBVAAblL5dV2JLAMbBVaw6DGh51Q8+CWEtp5iMmoC9ri17Yq6bg6jQR3hV5I2D85v6xnBvqLixO/4ena1tsYzxSlkjJSpLjydJqqErgurfK698tnYmGU6qdz0uent5rWI/MP2sWXirQ1BjjWmJigml/wBqZAxPm0qrME8xXaxA6nSDiV4scP8A2mk50Y+/pvvEI6lRuyj9Aw91HriZw7XpmuWWksTIhilHo1rE/wAmHzGNzgkZLwbRIIJBTgyRxqFkdCr7AWZlNvP8xcfTDFVU6yIyONSOpVgehBFiP0xkfFUVHlyQG7TeRonijqZlLSKAeZtLdVVgVYdg422xb+FvDtUpNZVyzLrB5dOZJGCqe7B2Jv8AlBJIG5N9gKcPC2dqOsq8rlJIVjJCT3G1/wBUKtYdw2NUBxlHiqDSVlFmSD4H5clu43I/VDIv6Y1GKUMAQbgi4Ptgwd74Mc74+4gE/wAWsz5GVz2NjIBEP3zZv8GrHnhiiSlyiCGRjCZI1UsBcrJObbbHcNJ1IsLb7DC/41NzXy+j686fcfVIx/3jfpht4y4XGYRRwNI0UQbU2i1yQpCjcEaQSSfkMUh5puDUgULRz1NMFtZVk5iH5pKHUX76dJ98dMlleSaSKqEbzUpBSVAVBWRdjpJOl9ipFyO4te2EwcFZvSf8hzHmJfZJSQAPk3MX9LYcODsmlpYpHqpRLUTNzJnHTZQAo2HlVR6DvtgBH46/+4ZzTUF7xReaQdjca3GxHVQq37aj8saDScQwSUzTxOOXGrFhtdNN9mF9jthA8I4/tNZXV7WOp9KHuNRLH/DoH64SeLopaKtqolYjmatyBZ45LkAg7Eblb9iu2DOZSoZfDTidYZK6epfSrqJn931EEKo6k6got6DDJwfxdU5hXmw5VNFGWKCxJLEBNbHvsxsosLd+uMNeYMVv1ANvn/v/AN+HDguGpnf7JE7xRzMDM0QswQDozjcC3QCwu3fEM4zeyZ+hw2DViNSwiNFRbhVAUXN9gLDc49TVCoCzsFA6kkAYG53LYi1UAcbgHvYi/wAtsUVRxtSj+qZpz/8AiXUP7xIT+PfFRV8VVL3ESxQ79XvKSN+oBQKenduuMskoVTNIwk+yFzM/DFpJHnjlWMEEpAybLfpGzatgRcHY2vYbDCZHWvTzCKoRopFZdQf5BL3BsbpY36XUn2xpsFdVLqP2lnJG3MSMhT62RUJ/XthJ8R3Mpp/tM0OrVpukZVtJtcm8jDSP88YKpbN2aaZw3FuvzGSpkMMSGRnkIQWBPZRpItb8RJOwB9Bh94a8MZIXEjzqJQl9PL1KGO4F2uGUEWOwPWxG2F3wnrVhnlIiWWQhQpMgRgmo6yoKkN+EkbHyj1xrzcRhTb7NUML/ABDlfr/W398duNemOyOHb3O2XxM2mWIaCPLLASAL7X7bOvUHowO/VSs2vzLQywwIJJm303sEXvI57DsB1Y7DuRQycZo7tT08Uq1LAkc2PSii4UyM17FB6g72ABxA4qqlpaVxBWPHIGLTzJFz5HI2IYiyIb+pAUAAADpvCCitjN2Sc/oQrJEY5KiqqDpNQHEfLQkFtNm1pGoAuq2vsC1yLtOTZetLTxwqSyxra53LdST8ybnCt4ZUiRwl2qVnnn85Jm5jBPwqfMel7kgAXOHfHZyZonjBC0lhTvyw1i2sawBtcx2/w6r4dXz+H7K1Wrh4VjL6h6AXI9QdrW7Y4cT8NU9ZGUlUB+qSLYOh9Qe49R0PfGI1dbUUIqqCTcSEKwtte6/eL+y6Dpv298Q4cmu4w8N0FRnFRLLUTyxwqQWWNyACekaC9hYdWsSb++1rwAv2DNKrLyTy3HMiv3sLj66SQf8A9eKLKeLjQUEUVPpeomLSsxXaMMxVRb8bHTYDbb6X7cTGsgny+vrRGsgkCNywR5OoDdtWkve22+KixGLiihoKXM1ra24V47oNBYGZCBchQbtpKkX2upPpjlW+LsbkpR0s879j0+oChm/UDDB4hwQ8iKoqIxLFTzK7qQGBRroxseoGsPb9nFxw5XUksd6JojGNvugAB7WAFvlinQsZwjV+QsXBMwh1MLWPNhPmFuxLIwt74tPC3NOfllOSblF5R/cOkfquk/XDKIVsRpABvcAdb9b/ADxmvgq/KNdSG/3M+1/m0Z/7ofriFNQv74MGDAGZcWPzOI8ui7JHr+v3zf8AlrjTumMzqxq4oj/Zptv7j/6sHHeQtHUJPzp5IqiVYmgE8iaWb8UelgNIAJKEdLm/bHM5aYt+Ai+4O4vNZNUIyhVU64D/ANJDqZNR3/MpPbZhi14wreVQ1Ug6rC5Hz0kD+OM+4lpIBHEKf442WlVkmaMRByABIYzqIBC7epGLTiLJDRZHVRtPLO7KCzyMW3ZkUhbkkL7XP8cYdJ1H14aqoslpdFb4a5pFQZSk8ocpNUsGKi/L6xgnuV+7Hv5sRfGLNIZ1jjQRtZOaJ730gkiy2NiDpN79Nu+Kl84aDKaemen1wVETusisdSyiRm3B8tr2Nrja+F/gvMIFq0+0xRyRt5XDrfTc7MAehDdfY3x6JXwcwyQjL1q0LGXU5aRR6nftsOtjY/yxueRcT0FJTwrSRlppiF5QYF9WrT94/QC97fwGM3ramkQVqBFMrT2pyhI5aanuykbFbWAXoSR6Yr8jqZUnjNMqtKreQMuq7m4XbuwJv8xiW7JKcFFJL1X34o3TxEzWWCnTkvy2kkCa7A6RpZiQDtey2+uM2hVpLO0iVZHRpSxYbg9SWA2t0UdMMfiKsiUlLT1MxeR3LPMoVSNKk2UAWA8wX5A364SaXKmUHkTgqfzC5Fwe6kb736emPPnfFnswLa6Lv+mNDrG8bAm1tNmG99tt+x7djidDmsRNi2k9LNdTe9rbgd8JlNVzmpZlTWU8rMpBHU77kX2uPXbF0c9C+WVTYbHUpF/h7EW7ttf8BxhLH7HojkLrOamUQM1MA8nboe9iR7jr9PbCBCkwZpJDE7t8QnBBG37Sjp7bbYs2rIppkePVEgALFPL1uzatJ6ALbbuze2GqGI+bl1DE72DaXANyO41WBBHX19Mdr0KmZyWt2jKqbmBw8QbUDcGME2PtYY1zIs1nSlD1qESagqAfFJewXyj8RJtb2vtiizvPpaYFFMQAUEFEsbsWsNJbSPhJJ3ttscT+Aad5HasnZ20oWRZCTpjPlL3A8rObhWVeiPbqCN0vqIwb0DtSCKkTVVNpqJSSXsSLgCyoF8zRrqNgRuQxIGMazziICVDSzTuFBu0ukAsTsViA0KF7bXvvscNniTxLrR1Sv1MxAEFOLKoHxc2Tdi37II9wcZnRUMkxIiRnIFzpHQep7D6437GPcbPDydDWxyzNeY1Eem/VtWsMfffTf0vj9F3x+dfC+tgWoVJFvI00XLNtXRtwNtj0N/QH0x+isCMzji/w6kqJZqmOoJlYgxxtcAAKo0Bgbrci9wOp+uMfzesmZwJizOi6Lv8AGOWxOlj3K7i5xqniHFmkU71McrCmS2jlMPuxpGouhFmGq+/msPTGdcQ5gtVNzCoWV4/vQospkF11r7Mtj8xiMwm0TPDqnhE32ipYCGnUStexu7EiNbdSdiQB3AxdcecX/wBIU0iR0sgjidWEx3C76bNYWUkNsLk79MJmU0bzzLCh3eQIgJ21AWLHY9Bff3ONj4wjpafKp6SOSMNHCLIXXUTcG5HUkkE9Ot8VHUBmyCtSWip5JCtniQnVaxOkeu3XC/xvxRJA0SUZU8sGecLY/coQCnexa5tbfy9seOGMihr8lpoahbro2I6qyllDD3A9cUXDVXR0sTiXkRlpXiDqgUyojFdbqL2HW56frjzdXmlihcVbNoRtmo02YxOFKyIdQBHmG9+mM74Sbl8RZhF0Dpr+v3T/APmNg4D4VpZamWpaOMPTzFI44lCooFmSQkbuzAggk2HpjpANPFD/ALdN/wCBf9ON4S1RT8kfc03HzHrH3FIZfWvp4oiv+Ont/gf/AE4ceKuFlrjBrmkjWJyxEexa66fi6rsSLjsx+eEzjVOXxBl0350CfW8q/wDmDGqLigTM68NaSWIJADSsoAEkWxNjqGsfj33ud773x28TYf8A7TVDraMG/wAmUk/ww34qOK6TnUdTFbd4XA+ek2/jgDNMtFJVZLS00lRFDMQTCZCAQ6yMptci4Nipt2OM5zvIammfRPEysL2axKkega2lgf1G1xhmyOkiqckbW8aS0878kyELcMokeIE9dVybeoHpiny/jWpijWFah1gbcG9ytvwhjuq+q9PTEk63OVDXNR7Xz+4prESU0tuwIG9u5xpHCNbRZfT/AGk/7RWnyJBYDlsO5uTYG/xntsBfCjw/DTzVDrUOyxIkkgdSAbquoDcW3I6WxCjna4JY62IJO3bcn5bWGJbLLRCNP/JP7UfpXiPJaerhtVCwQFtWrSY9tzqBFh89tsZnmXCicstQNLIqC2qVVCkAH4GAWQm3RtwdvmLbL+H6mTK5ZQ5aqqGWchyTzFTdIyLiwI3t72xf8OZwlXAsqXF9mU9VYbEH/joRj536l1M8EU4xTXnwbYd+RHpOB66MNJAYp0kAdWVtBIN2+FgR1Y283YeuI9RLVwLepo5h0+FSR0F911DY+p7DD7TcQx0DLTVGvlu3+zsqM/U7xWW5up6bdGA7YuTxRT2uFqGt6U03rb/o8bRngyRU7W/udrJkjsjBsqWB5pzMBvfSFuukXYdiCPKB9CPXF5JkkLG6TFSTqAchwevZ/N+M9+/vjQs3KVWq2XI5JI5lSETbYahp1SXt0+Hp1GM/zGKgoZisyvVOp1aLgRRXsdKqzbm1tjqsLXxlPPByrHK34W/8fk6jLbdFHMolqY6fyzJdQTENzZnJUEk7nWVvqsNiTscaHw/U1hiEU8FJFGG0LzLybgEIoUNpsosouR0va+FPhriSA1zzzppuNKdNMO57XvYLa7AbEudgcaoIERG0qAL67DYX63/XHl63rsuBqEVVrv78/j4OVFS3YgZp4cz1Mhklq1vsBaAKoFr2VVksBufrfFBVcHfYXV62RmpidLGnbS5v2Ib8NgSQDf0xssEyuquhDKwBUjoQehGFrxIy0zUT2FzH951O1gb7BTfbtt88eTpv1TO8sY5Hs3XY6ljilsNvC/D9HBEjUkSBWUMHtdmBA3LHfcYvDhH8IuIRU0SxsfvYLIw7lfwN8reX5qcONbWJEjSSusaKLszEAAe5OP01nlKaq4pouc1LJMnM+FlN7XP4Sbab79L4/P8AnFIIKqZB0jaRB/ZVvL/C2NC8To6Gog+2U0kbuHWOXlkHWHNhrA/ED0JF7XxlEkrkvclmLaQT3J7n6DBmOTfYlZbmUkDl4n0EIVLgbgsbtp9GPS/a5tbDJBlmXigmkedZawxF0TUbISR0/PIO5ueuFnK6dJp1ieZIUBJaSTpfuQB8TdgMPXF+W5amU82jIlkMioJWLFwfiYEG2k6QRpsLXxUWCZpHhlFbK6UesZP6sx/zxNyDhCko1ZYogS2zO/nZgb7Entv06Y78JUhio6aM/hhQH+6L/wAcXAGBoUmRcM09I8rU6FBLp1ICdI03tpX8PU7YTIzfig2/DTf+Af6sadpxl3DYMnEtdJ2ji0/W0C/5NgU1LBg04MQGYeOEfL+w1e/3M9jb92Qf90f1xp1MQVBG4IBGFfxTyzn5ZULa7IvNG35DqP8Ah1D646eGeafaMtp3Juypy2v6p5bn5gA/XFA03wEYyfPMyzPMquaDL2MFNA5jaW+jUw2a7AFuvRV+ZO4xeZHl2YZeYzU1gq6d3WNgwOqMsdKsrEksNRCkE979t6BL4QyOM1mY5XPYKSWiNhqUg7OhPfQwO3YHCzxhwZUUEhDAyQnpMF8rD0bYhW7WJ9LE9nvxNU0OZ0mZJsjEJLb22PzJjJt7pi8484vpfstTTrPpnaE6V0SXIYbWOi242Bva/fbBnMoqR+d40uxUbaum+3/H1xbcPypG4lmRZURrvGG0lgDtvY7e3fpffEarCFWITQwsEB2Nv82vi0pkpTSy6gRUhk0dQpUsusEdCw3PmHS1umM7cl4NZRhil6qkmnVMYIePqpJKp4wNdSAVLG/J07KFB2Oxtbpe536YZRWLltWFlBWKsRZibACOS33lx2F7G3a/TGdcOZc9XVRwqC2qwa3ZSQWJ22AXv7j1xoHiNOtdRyyQoVehqGikBAuY76SR+ySFNtvhPpjPNgjmxuEuTHDOS3ZPrMwWuiVggWnaSyz8y0kbDZZAoU6fPYWJ6NuLYusumd0eCcjnKtmI6OCCBILWsDY3G1iCL9Cce4WzxYvuKhn+yu2pwnW47G3m0G24G5sPfGg5bxTTy1DTI5Max8pFCOzvuGL6Rdgo2W7Ab3x+f6no5w9EU6W6/vnyu3J7YyvcZ83lSKIzSarQAyeW4vZSCLX3uD0PtjCc3nZy88yqebIW077E3vZgb2GkDfqAMaNxRmcksTCKmlVHdWl1FSxC26IrMewBHWy9N8JU1OtQ6kWaNBa473F9v4fxx7f03p5YYuU1u/8AS/6J7lFMhWNXVQqvdepJ+W/QH2xpHBnG9OtKoqW+9iGgWQsWTbTYgHboD7i+FvOqfVAw2Ftx8xv/AMfM46cLxGyuvwBCl97ubg3F/wAI3A+fa2PV1GKGfHUxCD1UjRcrr5amBGoqaN4wRpEs6xlQD5fKiuR0tY22GI/Fmc1FO6QS0sTJP5FkM5CEnYqbwmx37je4wrzxITcqL+o2I+RG46/qcRM1nkeFY2qHESG4DkOBtbq4J6Ejr3xguj6Wv8d/Nv8Ac0lhycM802a/0ZWGRdUUgAEkBUaJVO/kZBpHsSo3HbcY2SWClzSlQt97A5DizFdx2NrEEHqNjcY/OOYrLI5cu0+19ZuQB6Any/RcMGUZnW5YIJEdhFMvOWI2IdRYNdfwk3BBBHY+2PpYU1HdnjyLT3InGmVCmrJoUY6UkW177oQHUH10k2BPpfFGxG29ibkn8ob/AD7DFtxlmq1dbLOl+U7XBOx0qip07XIP64h5Hkc1bMUp42c9bdFUert0XpsOuNDytb0MfC3C9Md62sgpAP8AmjLEJWGxBa7eQEfhtf5YtOL+F6VK6ho6RTeUh5WMjPddWx3JHwhzfF7lfhAqxjn1LK3UiFUCL/eUk/Pb5Yr/AAfydZK2eoVneGnHKhZzckHZfYWTsNhrGKjWKrg2RBbHsnCN4kcPVk4WWkqZ0CizwxsQWW5JZAGXU4B+EncAWIPVLyngM1ry6MxnnjSNTrbVvI2q8ZDuSpUAar7jVa22B2bXHMrC4YEAkEg3FwbEfQi2Mw8Gfvp8xrL3Es1lPsWd/wCTr+mL3OlGV5GyAgNHBywR3kfy3/vsWx68IMr5GWQ3FjLeU/Jj5f8AAFwA6Y+4+Wx9wB9lQMCpFwRYj2xlXhU5oq6tyyQ7Kxkiv3AsL/WMxt9DjWcZV4tUj0lTS5tCLmJgkoHcb2/UFkufzLigZ6eKeilmCUz1EEshlUwtGGjZ7F1ZZHS41XYMpOxsQLXMnijIZqxolFQYIEZZGEajmM6m6+ZrqqjY/Cbn5Y75nnZFGaulQT+QSquojWlgTYgHzabkC3UWxRNxjV3j1U1NAkkJmWSWqJXQoBb4IbagCDa/Q3BO9oC6414eFbRSU9/OReNj2dd1P1Ox9icZVkFbFU5dLTVlPK89HsphC85VF9xqbfSwKsNxYrscO3h5xfV5hLK7xRJSpdVdQ4LPcWtqO407nYWuMUniVlElBVx5tSD8QE6gbb7aj7OPKT2Ok98UjRkVRqN7aSvbUeo/aFuvyIxwkjP4x5Tsd729wfb0ON/k4Uy7Nolq4dUbSC5eIgG/Qh1IKagdjtfbrhVz3wzo6S0lRmDRRHpqCKzG92UFVBPl6AAm++42xzRj9OSYs+GOZx0800ckkySyrojMUatbqdVyrNtYWAUjrcHtV5FxBUUcry2DTEOsyS6iGJY6wygjzBt/19Tj7nlBHDVstDMZYlUMkqTB39D5kC27jSO1t98VdZKo0sLeY7qPXofYg9fXY37Xl70ayg1DU+/Hv5r4LjJokR1aamDtOuuJWA0EXudGlyQADshRiLLhtpuKUACmExX6AWXe9rWcRtfvsDthHzGJ7IiziohhA0nSBpuoZgu5JCk2vfqpsBjzV5nK8SxSMWCyBgxOoobEDc3utyNj06dOnEkpHoc3hrUqtWvcf2zuJuj6T6MCve3fruO3p74iVNJA9yY42J3vYb+9x19f/nH3J67LKhQKiJKeo02dkvEH6DUGTSpuRfS3Qg+m/XM+C4eS81LUMbIWv5W1AAsBqTS257knHzn1UYy0zTj8rb8o3jltXVldJR0wHmiiA/aA/wA/l/A4j1+dRxJcK7KPL5VsOm3Wwtb0vimymojCyO4uwbqfO1rAjc72G+JFRLLVAw08LysTbygmxFze42FiF3J7j6+vQ3KjT6iUbVImNJJIoOtYwRfy+Y7+5sO/5T3wv50VSSNgxc3vYtq3uN+th/8AGJRyqoWoSkqHaE6o0YXDBA4G5sQCQGv1+u2JXAsVOjVMlQqukdJIylgCNZYKhAO2s3IA99sawxU9zz5Oqi9l3KipzF2lK3ZBp23Hzv7/APtiz4ozMTQUSRnW0NIEcjszkG37qgfrihiUkeh0BRf8Itux+ePcFM0hWKFWIJsAoLNIfYDe3v0x2lWyPBPNKb3I9OpdlRStyQoJsNR7DzEAAerEDvjSMh8Lap49azQJqsfLK7n6mMab/Ikb9cc8g8I6yQAyCKmUi95PvHHtoWyj+99MM+X8EtlD/bXr1EMdzKiwlOYLWC/1pBYm1tr3tbHdBRvgXs6zLMaCmmoagmR5yqQMJDIdJFn0kgNp3CjVvqY2uBjQMshjyXKgZLakGpt7a5XIFr2O1yFvY2Awu+H+Wy5jWvm1UtkB006HoLXAI9lud+7Fj2xdZ5VrW1AhehlqqKMlTMjeXm/CSFuC4S5GpTs2r0xTUc8ur450EkMiSKfxIwYfqMZ1VZfNJnQgKhEutTK8TFUmjUnliWMkjnLIqrqB8yg3AsAI+ZeGtRRs0+UVbRkbtE7WBA/a+Fha+0gPzw18EtIKVq+uKiaaMO506QkSKSi27CxZz7u3yxCiv4wztU1FFlkR80sgeSx6DdVv7Aa2/cGNQpadURUUWVVCgegAsB+mMv8AC+Bq+vqs1lBCljHAD2FgNr/lTSNu7vjVxgDzbBj1bBgD7iDneVpUwSQSi6SKVPt6Ee4NiPcYnY+YoMt8Kc0enlmymqP3kLEwk/iXqQPbfWPZj6Y4+JWXVlZV09ABGtPI3MSQLuoVbODfutyQB8WtR2JxaeK3DMjhMwpNqqm82w3ZBv8AUrubdwWHpixyusgzvL7k6HIs2g2aGS3VT173Hqpse+AFviDieCmiXKcsjWaVlMR6sq3B1Xtu8h3J7Dck7Ww0cMSzGEUOZhGnMV+uoTR/Cb7DzrcBrbbgg74z7OaSHKaWOliiL5nPYiRTcqQ9lZDbYEjyp7nVfe7hlPCVf/SKVldVpKkKsIwo0k6lsQy2Cr1ubE3IHQYAVJ1myCpYDW9BUbBlsWjNjaxO3MUdL7MPcYhcccMgU65gtY1YjWAMu7nU1gEI2Fj1WwtY+mNYqKyirubRmSOc6byIDewva9xsCD6G42xl2bZNLk7FZoRXZY76tLgExt2Por9r/C3scO5zKNqmZpOep0Ee5CAD62wLTPGra1NrBiGXY3OxuSDb3AN7fXH6FyP+iGpmqqeGnEcYLtaIFkI33FtQba/8sZXx7xRDV1Akp1MXl0s7MNUii9vIRZbX6nfsR6cO62GOONOsrdexQ5LSWMc86TikL2YLcK1zYgPsPpcE2tiXxPRUyky0kitCesTkiRBe1tLnU43uGBPf54r4c5qOU0SuTCVKlWclLE3ICnYG/ceuPGVZVLNKkUF2ZjcgmyqvdmvfSg7sf5kYqM5T1bN3XYY/CnLIaqreCoiSVDC3xGxXdSGWxB1G53G4B7Y0av8ACilO9NJNTtpI2YuCDbY6jq0jpYML3whf/TqU45sWb0QkjBKBCym/SylWJ36bA3v0OF3MOJamUss87zKoOlWYsuroDuAenrvv747jDU9Mixk4o2DI/Cuij3ndqkg30k6EBvf4EO/yYkf5MWeZ3SZbBchIwASkSAKXPoqj3tv0HfH5wizmaI/cyyRBrF1R2QE2tvpI/U4vcl4aWr1TTVlNEbXPOlZnBv0ZWtt3vc4SVOkdOb5RRZ3mLVM0kz7mVy7ae56BF9lAAv7Y4qtrmV7AkHlg7bX03He1zb0ufXD2fDKvcE070cse4V1kYah9AQPlfCznvCVbR3NTTKE/6Qedb9fiv/O2OKZk4yK5kLmyjr2CliffSNyfn+mHPhjg3NY9UlNHLEWFizukbMPb8QH6YkcP5XXUUf23LmjqISLsI99W26vGQGUqeoUkgjGuPxbTJRx1kz8uORAwDA6iSPhC9ScEjqEBT4O4hr4KiSmzNW5ccRk57WsgHrIvlZT0FxqvimmeXiGr0Lrjy6Btz0Ln/Uw6D8IN+ptj1as4glFw1NlyN9ZCP+03+Ffc4b+Is2jyqjMVHDrkjS6xqCdA7yyW3033JO7H6kdGqQcV5ksSR5bRyRwVEy6I73tEtj6dGIBC973O9sZ22e1ETU1BXn7DLTv93VKt7IFK2sLK6NsC3T8wuMabw5mVLmlH2luoWZWADhgOp02sb7hl+mIFfk/2gS5dVBZysRlppn2a19PnIFw6sRdh8QPS98CnhYJpMxpngnVtMH+2yRrZJQSOUNN2AY+Y3vcD2IGK3xczl5DFldLvNUEcy34Uvsp9AbEn9lD64vJWpsiy7bfSLDs00p/3nc+ij2xUeFXDsjNJmdZvUVFygI+FD3t21CwA7KB6nADvw5kyUlNFTx/DGtr/AJj1Zj7k3P1xZ4MGADBgwYUAwYMGKAtjIuJculyWs+30ilqSU2nhGwW5/QC5up7EkdDjXccaqnWRGSRQyMCGUi4IPUHACnmuWQ5nFFW0cgWdUPJmHa+xRh1HcfmUkkYpM2palaVazMGadUU8+kJ5aA3sCoBtIAe0hYMDcWNgaurpajh+oMsIabLpW86XuYyfn0bsG6N0O9jht4hyqDOqINTzEEj7twTa+x0SLfcXAuDuCLjEAq+GdTBQUMuYVZEZqZCEAXcqpNlRR6tqO21gMN2T8awVaXemnjgfyiSaMct77WJBIAPS7bXNr4VOIeFubmOWUUnlpo6b4QTZinxqD6ny3PW18aRnlJqpJooo1YmJkRNgN1IA9AMUGfZ/4bS08v2rKJDE43MN7A+oUna37Dbe4xR5jxctVH9izVJKGS41yog8wG9irKSqk/luNutr40payPK6FPtk7OUWxdiWaR+pCg7n2HYDBTw0ua0kUstOGSRdSiQDUu5GzKdjt1BxLIIkfAFGkP2hJKivi7RwGO536grY7egN8LHE0NQ9OKamyyWmhEms+SRpJDYga20+/S56DfDtV+FckDmTLKySnb8rkkfLUNyP7QbHL+mM/pNpqZKpQN2QXJ+qWPv8GFHOlLtsZjk2TVNQs0ZieTlC7qP6xLEqbL8RsVsQBcXG2+H6iyjMMwp4oBBDTUqKXD8vliRx8F0+K25N7WPXtbHah8TIKeSWWfLJYJpLcxkA81vXmaCN/wBe+LmLxloCASs4uOmlTb22fG8s7pbdueTlYlv7iseFKzKp2NLEaqJxpYlNaunWzoCTdSbC3z9cLFVk8qQtUiMR630qWXRrcksVRNrIoB36C1tzjTm8ZKAXJE3t5V/14oc88RoK5FjXLZakA6lD9mHS3L1Eg7gja423viwztcffkSxXyJvB3E1Rl1QZOQ8vMQKUa6X1WcMtlN7gXG3Q43nL+IUlgeSqgekQbMKkKoYEfM3HaxwiNmWf1gtDTpSIejMApHTu927dk74lUfhS8zCTM6ySob8ik2+Wpt/0Axg7bs0SpUVdLxlT0rTU+R08k7zSawCDy0OkA6Etq07d7AetsWmSeHM1TKKrOZTK/UQA+VfY22C/srttuThrqFpsqp2aClcqASVgj1MbC5LMf5scKHGXEtSklJJVRp/R01iyRsWLXF7O1hewIbQNmAIN8QowZnxdHqhpcvMZLy8hpUsUpza9rDYsQCFHw3U77WxQcFw8jP6+Asz6ogdTnUzf1ZuSevxn2HbFjw7U0slROy0gUxqXp3WMxrURLpYEA2VmRx5WPYgi1zijgr3lzxKuiiM6TUisPwqNQKgu34QGQX6nbYHAEibhGTn/AG3I5liOtklhfyqGViGW1iLXHwEehBw35ZS/YYpazMKgSTMo5kltKoovpjjX0ufmxPyx8y2hgyuGeoqJvNK5lnkNwC57Il9hvYAXJ2uThHijqOIagM4aHLYm2HQyEfzb1PRb7XOAPeS0Uue1n2upUrQwtaKI9HI7H19WPyXsca8BbHGipEijWOJQiIAqqBYADHfFAYMGDABgwYMAGDBgwAYMGDAHOogV1KOoZWFmUi4IPYjGVZtwtV5TK1XlV5IDvLTG5272HVgB0I8w9xtjWcGAErJOIKLOI1U3SZDq0aiskbD8SMLEjfqOxsR2xJzWGShQ1EUdVXyhSoDSjyjrstgCCQL6VLYhcXeG8NS/Ppm+y1QOoSJsGPqwFiD+0N/W+KOj45rcvYQ5vAzJ0WpjF7/O3lb12s3scAR+NqadaGermaKp58aqJBqQwKzJ5I0a4KE9Tsx73tt1zirnp+H6Q05YHRGZShsyxkEsQRutyQpbtqw2V9JQ5zT2WXmKO8blWQ9fMv0B0uOwxBhyCqpJ4pVIqaeOmWlMSqA+gbmQAnSTcAFL7jpvtiArKPOFliilyeVg/MSOanlLyaVdtJcqzEgqd9anSd73xplsZtw9w2ozf7VSQS09MsRDiRDGHdrjSiMAwXox2tdRbGk4oPMig7EA/PEDMKOmVGkmiiKqLkmMNYfRScQch4jaoleJ6Spp9AJDypZGAa3lN7km97W6YYMAK/D+bZdUs4pER9AuzJAQvyDFACxvsL3xKyDiOOpkljiimTlHS5ePQA23k631WN+nT5i+fLIMlzlgx00VYCR6Ibk/4HJHsso9MaDwTAwpFkcESTlqhweoMrFwp/sqVT93AFFmHGc4zCKgECwNKCVllPMFrNayoQNypG7Yrc1yyvq1nRax5Y9MgQxLyQs0T6TC4uWKNuAQe29wRfj430hj+yVqXvFJobSSpsfMNxYj4SL/ALWO5rYqWFo8qaSpaaeOUJFql5QuhkDPvYMo6Mb3c/MQFPltRm9FCk0J/pCjZQ2lgS6qR0I+NSOhHnAt0GLLgergzOhqaCRSixk8tWsWjjJJS23WNrqPYLfrhq4epKqOonGhI6Qys6KxvJ5t20hTpVGe7i5v5jsO03NZ6KkY1U/JhkK6eYQA7DY6RbzN0Gwv0wAmeH2VZgaRqWZhHTamVJd+a0ZuCEB+BT1DNuAbAdCLvNs9oMlp1iQBSB5IU3Zvck9AT1Zv49MLldx9WV7GDJ4GA6NUOOnuL+VfXe5/ZxdcI+G0VO/2irb7VVE6iz3KqfUA7sR+Y/QDAC/lnDVXnEq1WZ3iphvFTrcXH8wD3Y+Y9rDGrUlKkSLHGoRFFlVRYADsMdsGADBgwYoDBgwYAMGDBgAwYMGADBgwYAMGDBgAxyqqZJFKSIro2xVgCD8wcdcGAM6znwpiL86glejlHTSSV+liGUfI29sQBnWeUG1TTrXRD/nI/i6+qLf9Y/rjVMGAM9yrxdoZNphLTsNiHTUL/NLm3zAw25dxJST/ANTUwyH0V1v+l746ZrkVNUi1RBFL7ugJHyNrj6YUsx8I8ul+FJIr/kkJ/hIGFsAPl74+4zH/APyHQtqevqYrdB2H0Rkx5HhvmI2XOZ7f9b/6+AHLjDhWHMIkjmuNDhwy9fdfkw2P0PbF6AAPQDGYHw3zE/FnM9v+t/8AXx6HhDrW1TmFTLfqOx+js+AG3iGry66mtkpyUPlWV1Nj/YJ3O3W1+uF3MfFnL4RogEkx6BY00L+r6dvkDjvl3hHl0XxJJL/bkI/hGFGGzK8hpqcfcQRR+6oAT8z1P1OAM8Od55X7U1OtFEf+ck+L9XW/92P64m5R4UxF+dmE0lXKeoJIX9b6mH1A9saPgwBwo6RIkCRIqIOiqAAPoMd8GDABgwYMAGDBgwAYMGDABgwYMA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1" name="AutoShape 8"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sp>
        <p:nvSpPr>
          <p:cNvPr id="12" name="AutoShape 10" descr="data:image/jpeg;base64,/9j/4AAQSkZJRgABAQAAAQABAAD/2wCEAAkGBxQTEhUUExQVFhUXGBsbGRgYGBwgHBgaHB0cHB4fIiAdHSghHx0lHBwcIjEkJSkrLi4uHR8zODMsNygtLisBCgoKDg0OGxAQGywlICQsLCwsNCwyLCwtMC4tLC4sLy8sLCwsNC0sLC4sLCwsLCwvLCwsLCwsLCwsLCwsLCwsLP/AABEIAOEA4AMBIgACEQEDEQH/xAAcAAACAwEBAQEAAAAAAAAAAAAABgQFBwMCAQj/xABGEAACAQIEAwUFBQUHAwMFAQABAgMEEQAFEiEGMUETIlFhcQcUMoGRI0JSobEzYnKCwRUkQ5LR4fBTY7JEk6I0g6Oz0hb/xAAZAQEAAwEBAAAAAAAAAAAAAAAAAQMEBQL/xAAuEQACAgEDAwIEBwADAAAAAAAAAQIRAwQhMRJBUROBInGRwQUyYaGx0fAjQlL/2gAMAwEAAhEDEQA/ANxwYMGADBgwYAMGDBgAwY8TSqilmIVQLkk2AA6knkMJ0/GMtUxjyqDt7bGqlutMh35H4pSCNwniN8AOUkgUEsQANySbAD1wqVftBpdRjphLWyjmtKhcD1faMD+bFHmGU041yZrVzVzRd5oUR+wiIGoDsogQDYj9odxY4tOPayeiy4zZcIEjjCnSIrgIxA1JpYKAAQd1IsDgD2KzOJ/gp6WiTxncyyW8QsdkB8ixxW1lDvprc/dGJ+GJ4Kfx2HxN+eLrIGjzLKojJaTtoSH1WNpLFHPkQ+q1rW6Wwmew+FJ8vqqKoRXCSkMhH3XUC3rrV9+hwA2J7O6JwDI1TUA2N5KqZgfo4BxEzrg/JqOPtZ6aNU1ol2Lnd2Cj4m5C9z4AE4XvYpUyQVVdlzMWjgZil/ulZCjW8A3daw2vc9Ti29qNGlck1P2gD06B41v8c7C4UgeEXd/+/foMQSXbezbKz/6OMehcfo2F3O8nyiimjhc1dM8v7IwzVJDm4FlCMxBuQN1HPFx7I+JffaBQ5vNBaKS/M2Hcb+ZbX8w2FniH+9cUUkXNaaNWYeDAPLf6mLAF/l2RSMG9xzqpJQ2ZZuzn0H8LKyq67dCQcS2qM5g3aKkrUFv2TNDKfHZ9SH6jCtx1XGDiHL2guJJFjjlA+/G8jJ3vGw1Hf8K+AxreJIFGD2hUysEq0mopDsBUoVQnykF4yPPUMNcMyuoZGDKdwykEEeRGxwl1/HlNNO1FBTS17gHtBGqGNQNiGaRgp328L7XviFBw7Erk0Uk2VVJ7xgYqYnuQL9lqaJhewvG22ocicAaJgwlrxbPSEJmkHZrewq4NTQHoNY+OI/xXHnhvpqhJEV42V0YXVlIIYeII2IwB1wYMGADBgwYAMGDBgAwYMGADBgwYAMUfEvFENHoVg0k8m0UEY1SSnyHRR1Y2AxE4m4kdJFpKNFmrXF9Jv2cCf9SUjkvgvNuQx44VyWCGSa9QKnMLL7xMxUyLqF1AUfs49rhBtYDngCmrssaYLPnT9y94svh1OgI3GoIC9RINr2Gkb7Wxe8H8Y0dbrjpSVMQF42QoVXkLDlYEW25bXtcYReIKyoybNlqppZZ6OqGh2fcxgb6QFAAKm7qFAupcWJF8QpOIhl+bVGYTUE6wVCKqSKVK6Tpu9wTGS5VTbWCLdS2IJJ8ebZzljSwCh96i7aWRJUDEsJHaQklL73Y81BHLcWOL3g/itcxWfL6mkalkEJvCQQDE3cNgyqVtqG1uosfCxouIpK0w1GWkSQklJlnWSNRYEhkYruwYFDpDA6l5ab4q8x4qpKeseR2NVXNGIVp6RC7IgYsVuObFjckkbBbKLEmQU/sPzMwmry6UkvBMdNgTc3KOBbl3k1fznwxN4L4fraTMK+ZKce71DMY+0lVLnWzqSAGZV77Ddb8tsS6YZzUC0MNLlcJue8BLNv10gaAfWxx2X2ZLLvXVtZVk81aUpEfRF5DyvgD1w7RUmWtUzVFbTe9VLl5HZ1VVuzMFVS19ILHrc+W1vWS8Y0FOrrJmdNKzO76gLG7sWN7MwIFwo5WCgb4sKL2c5XEAFooD/Guv/wAycWKZHRRFVSlpl1EgBYYx0v0XHmUlFWwlfAhcO1OVUtXNVQ5rGGnLF47oIrsS2wIuLEm3e6nxxJyTLIRmU2YU+YUlTJMrKYyyqFvotZlZjsEAtp5E4eZuHqNxZ6WnYeDRIR+a4q6z2d5ZKLNRQD+BdH/hbEkEDJuBm/tBsxrZlmn/AMJEUiOIW0i1ySxCk2vbck2vYi/4waQUFWYb9qIJdFuerQbW8/DzwtN7MIot6KrrKMjkqTFo/mjXuPK+PLNnlH0p8yjHh9jOf1T9TiQRvYNliR5b2yga55HLH92NjGq+g0k/zHDxmGURzS08ri7U7s6erIU+ljf1A8MIXDfEVIsrRRSyZbM7ampKqMBNbHdkvaxY9FcA/hvi/wCN+I3y2ieT7SaW1kcoNAZjsW0ABVXbY2vsLkknAFZxFxy6ZpDQ00XvOpSJ47gab7ixO1wlywbYgqNjfBTZMY2kmyeQQup+3oJdoi3O2nnC5HJl7jd0i674oOAuE6yAQ1IdRU1pYztImp4YD3yykkWlZtNwwIuy3XuG+mxZRFHUPVm3aGJYtR+7GhZuZ8SbknwXwwBE4a4pjqi0ZVoKmP8Aa08uzp5jo6Hoy7G45csX2M3irqfOJ54B2kFXRsWgqkUhgl7BhffTvZkbZgbjn3b7h7iOQTe5V4WOrAujL+zqkH347/eH3k5jny5ANWDBgwAYMGDABgwYMAGFjiziJ43SjpAHrZwSgPwwpyM0ngg6D7x2GJvFmfijg1hTJK5CQxDnLK2yqPLqT0AOKzIuGZYoJmaZRX1I1T1GnVoYiwCKbd1BsoO21yOmAKHiepbJaMmnilmlkcGpqyBe7HdySD3juEFii3F/BpOScQ5crUslPGuiVHvMEJlhcEa/eH3azlt2c21Lckg6lbsnftYDHMAXT7KZTuCwAB2N7q6kOL/dcXxl+ZcOVeS1qVGWqZqeocI1PfqbkJ/CO8Vf7m+rbnBJoXFFLT1qS0E2zNF2q2F2sCQHQcyUYC4/eA+9hS4brZMny9EzSZGvcQ00a65Tf/DBvZhc2AAst7aiLASM6zdoKgLFElRm80YVIlN46SLn3m2soJuTsXNvhGkC64U4KWBzVVT+9Vz/ABTONk/djHJFHLbf0GwkgpocmzDMgPeWOX0Vu7Swm0zr0EjWsgt90eJBAtfDTl2Q0tDAyUsSQjTzHxMel2PeY+pOL3ESuy2Kb9oit5nmPmN8V5VJwajyeotXuVv9suWjjC2ZrFmPILzJ9bA/PEqpzO2y/XFFTZRIt31MtmKqOmlTa9j6dOnriS6nHL0+XURhWXk6Ho4nLYnCtLggkjbmOYxSVNcyNpdtTfca3Lzb/bEqPnj0kIue7fV8V7G/+3lijV4nnW7osjCMHwS6RmVLu5dmt5AeQ/154nLmI8MVLiwAHIeuPH1xp0+R4oUiv0Iy3ZZ1mb6ArAXW9mHUX5EeV9vmMdaStLyHooUW8yf9h+eKVqZ5NlYrfwG/1vYYkZPkym7TAl1bSO83JevPf548+pqp549P5O/t/vqVzx4oRfksM8yGnrI+zqYUlX94bjzVhup8wQcJcvDtfloJoXNbSWOqiqDd1XqInPS22k9OjE40UDHx5ACASATsPPr+mOuYRA4cr1rbCiq5oEjNp6F0XtY7X7iM/fjUnu7EgDZShGzDTS++sw0utPE+lkcENNItjZgdxEu3P4z+4PtInFvBsdU6zxOaatT9lUR/FsPhccnS21j08rgx+E+LXaY0VfGKeuAuLfs6lR9+Nuuw3XmLHwIUBS9ndYqZrnM8hsqyldtySZ5FUADcsxUAAbkkAYdqzImq6Yx12lG164HRrSwMWPZ97l2q90XU2Y7b82r+BOBvdpqirnOqaaaR1W/djUu5U+BkKud+gYgc2vK9o+Z0EEIeuUSML9jECdZf8SAEaSL/ALTbTfnvYySduFs8l7VqGtsKuNdSuBZKmLl2i+DfiXoeW3JqxmGTSyZrRQ9ur01amqSjqDzcLazDa5BGlXFgHB1AWIs48H8Qe9xMJF7Ophbs6iL8Eg6jxRh3lPUHnscCC+wYMGADHl3ABJIAAuSeQGPWE7j6dp2hy2IkPV3MzDnHSrbtD6vsg/iOAI3DYNfUtmbgGNdUVAj7d3cPN1IMhBANrhByOKSryjiGnllmgnp6hZHLmLYC9gAAHAsAoAFpOlzuSTbcdZVmQ7BssMaR0o7sNxeTu6dgw0lVS6hSQd2P4cQuGfa1Ez9hmMZpKhdmLAiO/nq70f8ANcfvYEkfIOMq5a6NcwoHpxKBG8qq/Zlr/Zk/Eo3LLcOfjF/hGGbjjiVoWjpaRFlr579kpFxEp2Mr+Cix9bHnY4n8RcWQUtG9VqEi/DGEN+1kOyqpHO56i9rHwxX8AcOSQh6ur71dVWaU9I1+7Evgqi1/EjmbDAglcJcJx0UT6nMlRLdp6hvjkY89+YUdB09b44VOaStGIww7x0l1O9rgE8/Dfxwz1NOrrpcBlPQ8sUc/DqdvGRGvZAMWW21wLD63v/Ljna7Dnm4vE67P5M0YJQV9QwKwIuNxjw7npb0vj5T06oLKAB4DEKSqF91Pra+NOXM8cU2tyuEOp7Ej3kHY29MQKuDqOWJQnU+GPLzgdMY56tT2cS6FxeyKhkx6ZSTpF+8OYxOlq1t0G4/XHUS2a1hsPzxnllS2aL3ll4IM9Oyne3yx4ijLGwx0pqgF2V13JJ35KOQ/QfniwSVRsoxMckfAeSUVVbnunVYx0v1OOiyk+Cjz548duMeu0GNK1sUqSMjTe7JKm/LFJxHVJpC3bUrBrhSbGxHT1xbwPe+PlZBrRk/EpH1GNGWL1GBqLq0eYNQmmyjyzMFMt2LnYAEqbA9d+XljrxfwvFXw6JLpIh1QzLs8Mg5MpG/MC4628QCLejpxGiqOg+p6n647YjRaeWDEoSdvn37/ADJyzUpWhAyDiWrZZaGbs0zSnUle0H2VUljpcWsbHrbkd7c1FNwVwDJUy/2hmzdrKSdMLWITSSO+OWxvaMbDmbk7N3HvDDVcaS07dnW05108nmOaN4o3I32+Vwa1PaAzZY1bHT65ISUqacsVaJ12boe6DvyvpN9ipGNZUNWY5ZE8kU0psKfU6b2VWK6S59F1AX27xuDtZMzXMo7rnNERIkbNDWKhuJIEYguLc2j2dT1Q87Wwl53FW1rU75zUe5Uk8mlIR3T8JYEob2FwBrlJKlh3QMOPDlXl9LXRZdQlZEmik7bSxkXWoDKWa5Gor2gIHTQNgAMCTRKedXVXQhlYBlYciCLgjyIx0wl8EMaSebK3JKxfa0pJuWpnPw3O5Mb3X0K4dMCD4TbCRwVG1W1ZmN9JqCYqZiL6KeIlVYDb4n1OR6Yn+0nMGioXSM2mqGSni/jmOi/qFLN8sU/F/As9RBT0tPP2NNToqlASDNYBdyL20qNrhrljcbA4AkVnE8GWIsT1kM6xqFEbsPeAFFv8MEObAAAonm2OE0+VZ/C0asrTBTa40zw36jqQNtgSp2viBkPs9ymnKieGTtL2Hvbd1ieg0HsWJ/DufEDF5xrm8dFlr+5qivKewp1iCgGVyUGkDa62Y/y4Ap8pp0rsw1qoGX5X9lAgF1eoUDUwA5iMWA87EczhzzPO1RA0ZDXYX8luNR/y3tjzwhkK0NHDTLvoXvH8Tnd2+bE/KwxT5jQVBEkmhY1uSFFi457nmLeNvPHP1+XPjheJX5/ReTRp4QlKpDlgxXZHTBYkYM7a1U3ZvEX2A2HyGLHG6Dbim0UNJPY+NinmVweh+eLnFXPASeSD5XOK82NTW6LsEqZGOo81U/zDHnQ3RQP5hjq1Dbdmt8rYiSiMdS2Mr08fH7myLT4/h/2U/FlR2cYZlsRujix0kEGxtyDDbH1c5Y6WUEhwLG4IvvcX/wCdMTKiJWUgjYi1vXHjKskhiQLG5Ci+xNwD5bbY5mug40omj4FH4kcsvlkednYKoW6i5578/I/64u1JP3ov84xAmiQHY38cCwRnncYv0kHOFzVs8yjF7rb2LVImP+JH8jjslJfnJ9MVceVq3wuMd48qcfC4+pxvjjiv+hmko/8AuvYuYIAvLHXEahjdRZ7Yk42R4MM+ebDFfU5homVDbSVufIk2H6HE2WMMCDex8CQfqN8LD0cpmkSJtWm28nIEqDuQL9bYw/iGXPjgvRVttf2WYYRk31PsMkNSrkhTe3PbGfcURDLcwStAHudaRBWL91XO0cpHK3MMfXq2HnJkZYgrpoZdjYgg+YPn57458R5OlZTTU0g7sqFfQ81b1VgCPMY1YZSljTnz37Fc0lJpCHmuQS1+fAVKA0lJCrop3WTXe17+Lhrg9Ih44b+H+C6KikaSmgWN2BBa7MQDuQuonSL9BbkMLXAzzVdNCjzSQ1NDK9PUlCLuEUgfGrBrkRnURfZ7HfEPjPix8uEiNV1ElTq+wi0U9mRgCrtaC+kNqTndiu3O4tPJfe0WExLBmMYJeik1OBzaneyzL8lswvy04b4ZQyhlIKsAQRyIO4OFfg+nrZ6Vv7UMZMykdiqBdKMCCH3PeIPLp5nl59mc7CkalkN5KOV6dieqobxn0MZTAHHPft84ooL92nilqnFtiT9jF8wS5+WLamjrkDkmnlBd2VG1xsiMxKqXHaBiAQLhR/XC9QSSPW5xURrreNIqeFR1dYy5F72F5JB6YXoeKs/o1C1OXidVAGqNSSbbXJiZx/8AAYA0j+0dRENRA0faXUE6XikNiSoI8gdnVb9L4UKihSbOKOjQf3fLaftSvTtDZIgfNVAcH1x4yPi+ozSaGEUMtOiSLLPJITpUR95UW6LdmcL4bA7eEn2bfaSZpXEXM1U6J5xwDSlr+NyPlgDQMQ8rzGOoTtIm1Lcj5g2/3HkRigqOLIaiiqZKd++kDsUOzr3TY26i/UXFxzxn3BnFIoFn1AsGjRkS/OQd0DrbY3J52X5Yrc0mimWZKS8G1qANh8hj7jMeBs8aSeerrJlCrHpux0ohdgwRAdrWTpcna/npox6jK0e4TU1aPuIOYzMo7u1+uJ2PEkYI3xLLYNKVsV3Dsbm5x2mZdwQBb4T+f6YsaqQLsBiDJHfc29CL2HyI/rjnarA5VKL4OisnUk6oivDY9fr/ALYkw2RbBSQegP5+WKbiTNXpuycx3iYsrWPeXqh8NwG29N8LuZcWBlIiRlLWuxNjt/Cd/mcczNiyt2u56cupVY4Ko3sOZ37wNvLljokSrYty8Cfy898IOWZ7VdpHChVtTBbML2HUgi3Jbnfwxoqwlm+6LHunSWuPysed9+VvHFkMOSuefAlkpcnCR203sAdW1uij088SKSqfl8XribHCF2O49MS4qNAQRjrafA8cKKpZ4KNNHeLkP9ce8GDGs554SVTsCCfI49AYS879n0TsZaVzTy3vtfST8t1+W3ljxwrxLKk3udbtJfSjnmTzCseRuPhbryO9r0es4y6ZqvD7FHrOMumaq+H2LDjXiwUSqqLrmf4VN7AeJtubnYAc7HwwcMUVczCesnIuNqdVUKtx94gXv5XO/U8sLVHGKzOnc3KwsdugEXdH/wCQhvrjRBXxdr2PaJ2ttWjUNWnbe3MDcY8428knJvZOkecb9STk3snS/wB3EWWEU2fMnKLM6c3sbHtoRY28Psz9Wxz4D4AaOokrq9zPVdo4jL76QrFBJ4amUAr0VSLWPKV7XR2UNLWjY0lVE5P/AG2Ohx6G64r+JuGMwqq6dabMHpoNMTlVZ73ZSpICFdj2ZPxbm+2NJpNIqahY1Z3IVVBJJNrAeuFDL2EOdTKPgraVJgehkhPZm3rGyH5YWk9iaSb1dfUTHxAA/OQyHF9xHTmmmyaRm1GOb3Zm/EJomW59WRT64AkezBbxVkt79tX1L/IMEH5J+uHPCZ7In1ZZGx5tLUN9Z5MOd8ARc1quyhlk/BG7f5VJ/phX9kFJ2eUUoN7urSEnmS7s36EYs+PpCuWVpGx92m/8Gxz4KcR5TRtYkLSRMQOZ+yViB54Ay3izKnoqqQICoOpoyOTxPcMhA52vpPqPEHC28hJUhQTYWF9v0B/3xtudyw5lRSrTOjyKt1BuGVudjtqXUARe298ZHwnkEs9SqNC7d9S6ElQsRaz6idLAgG+3M9DjHkfTJJcMpjo1OLlGSJ/AHD0lTVKxB0xOGdr3AAN9I/ea1vTfG84pKzMaPL41UlIl+7GouzHxCjcnxJ+ZxZZfViWNJACodQwDWuAdxexI5Y0wSWwxQUNr3JODBiPU10ce8kiJ/EwH6nHsuOrxA7kC+PAgA6DFNV8Z0UfOcN/AGb/xBGKSs9ptOPgimf1AUfqT+WPLcT0nIts9pEmRo3Hdbw5jwI8wd8LHD2SLEJUkSKRlJs14yfK4bddrbfmcScg4rkq5SBRhYx8UnbbJsSBYx7k+APXF9Bk0JZ5GRdcnxEX32t4+GOR+JzXRV7m2E102LvDmTBGaY6bkkKFYMFF99wSL325mwHrhyy5rbYj5bRxxL2dgEUd0Le/jy3JOOlLn9GdlqIQeVi4Bv4WNjfGzSOMsaaZ5zZFXTRbaceJpQgucEdQrC6srDyIP6YqqmqDsyjkuzHz/AAj+uNlmMn0VWXJ226Yl4iZdHZb2tf8ATEvEkFNxJxAKNQ7QTyob3aJVIS1viuwsD48tsZ/xZn9LWCOenZhOh0srLpYpuwI6HSwuLE88as8qiwJAJ5XPP0xnHtO4ciRVqolCNrCvp2Bvyew+8Dt533xl1UZOD8GXUxk4PwU+R5z7pSTTD9vO5SO/3Qm7OfQtbzIHnhv9nPD3Yxe8y3M8wuS3MITcDfqdifkOmM/4fhFROvbMqxJd5PwrGnfcehdgP5iMP3D2e1dbVdpEqxUUZIOoXaXY236G9jYbDqTjPpWm0322X3ZRp2m1fbZfdk/2mUokyqtU9IHf5xjWPzXETI6aonjo6yCdI+0pIllSSIuJNtSm6upVlLOOo724OGDiKIPSVCnk0MgPoUIxTey2TVlNEf8AsgfQkf0x0jojSl7C/Prbxwo+1Pu0Il/6NRTSemmZLn6E4b74U/ast8pq/JAfo6n+mAKz2Y1vYZVCGVjaSddvKeT5Yt486ImLlWKsLadtrcsVvs9b+6VsQUsYq2qjsRzJfWPlZwcWb5LIqqwsSCCVHT/X/nPHJ109ZHLD0VceXs9u2++/N0t9jThWJxfXyHGc3a5TWkKRemmsDz+A4gZZmMsOSUc0KK+img1q190EahrWI3HP0Bw05vTdrTzR/jidf8ykf1wqezLNo/7EpZJWARY+zYkbDS5j38thjqb1uZZcMzCnzRoJhLT3ikVrqL3DIfuN4i1h538dw3rxPHDWTVg5S0oZEPV2EdlP81wfQ4j51wUJWeShkSeO5sqOuuM+FybWHTr5HnhazfKpYVjjnV4iR99l0m5NyCvLnuPG564x5G4JN9nZlwxmn0pc8ESarmqJi7F2kkO7W3NzbSoFjbcAAemNy4KyQ0lKqPvIx1SH94gC1/IAD5YUeEzRUVClbIrmRyQuqxZmBK/ZCwAVgL38DucOHCmeGqg7aRVj1OyooN9hYWufiN7jbwxox1z5PWPH6c2pciT7Us/khqFhJYRNESLEjvnUL7HfoLHChwblkVTOwa5VI2kZdRGsiwAJBva5F7dMNntRrIZqg0kvxrFriDbAswO4PjdbfLC3wVlEUSy1PakEQOxRWPejJClTfldrbjcWxVklVm+K2GhuDY27yuVvvYDujyA6DEY8FOfhdT63w1ez/Lv7uHkdpi1ipcAWBHgPPe56Wxb8R3hgkmijDOg1BRYardPDHlY5uPVYcldCbltFWUasiKjpfUVPK/iDseQGLB+IqlEDtR2BNhZjc+dtJ2xXLxZUabtRz77jSuvY/wAJOGYVEkukpE5BjU99dNieYIexBH9cYsunWV21f1+xZfkW5eNn/wCiEPibkj6gYXKjTM5OlXdzvcblifLrc41CPKifiWP6A48Pk8EbCZlVezBNwAALcycXYtK47JUvmQ8i7FZkuVCjhCIFE0vxEeP+ij+vjixSMIulL7A8iQSTvz8SeuPNIxJMrDdvhB6L/rizoaW4u3XljowjSKZPsL2UUlYJFElW+kndQFO3O13UnDlhUjpah6izSBEDG2gbkC9r35Xw14QIkVufZHBWRdlOgZeYPVT4g9D/AMOMo4loamg1UplaSllAZNXTSwO1z3WFhe2xB5eGq8SZm9NA0yR9rosWXVY6PvEbHcDe3lhA9oOdQ1cFK8RJ1mTYizLYAFW8Df8ATGfVKPS/Ji1KjTfcU8vpHlm7CPYSMqkdPiLG/wC6u7W/dHlh7l4mcaaLKYtfZixkIuo8SLkA77lmO5vscZzFUlGYKbKw0EjmQfjt5EWHmBbqcOfC9TXumighjhiB3kcXLMPxOfiP8K2HKwxiwSa2V7+Ofb7mPFKtlftz7D5U9rHl8hqHV5FgkLsosL6WO3kBtfyxT+zqoEOT0ZIJ+yB2HiSflzx345neLJqszFTJ7s6MVBClnXRsD5tiy4SpOxy+ljI3SnjBFuoQX/PHVd9O3P67nXjwiDNnJMqyBW0jbT4+JxA9omYdplFYQrAaAu/W7KP64nnI5ChbYMfuf78vliF7RwWyxYjsZZaaK38U0dx9Acc38Onq5Sl66pcrbz77VXHO5pzLGq6D7wf9lmWawcgZIqhfPtY7Mf8AMmHTCTm393zykl301dPJTt4B4z2qX8yNQw7Y6pmDGe+zWIKMyy+QXENVJZf+zMNSfUajjQsIFafdM/ik5R5hAYz4dtDupPqllHqcAZ9mFOkEzCJ3bSSurvJrTqrAgEHoRsNjitgEjElQQsY1C53F22YD8IO3lceONj4w4HSrJkjYRTdTa6v/ABDx2+IfntbPM64VqabS7qDqOkFWTc2+FQSG3Gre3Tzxz8+DmTPGLJmhH0YRtN9uSJxnnxq6ntAToVQqDcWFhq+rE726Dwwz+zfJyxFbUMRFED2ZkO1+pF9lUXO45n0OFDh5VNUuuISv2qgQlWYPc7k6fAHmbgb3FgcOHtP4j+1FJHYJEFZxyBa11U2HwgWPz8se8eRSTmU59PLA+vJ9P7NFzTJaept28EUun4S6KxX0JFx8sUq+z6hXtOzjaPtImiYLI9tDb7KxIBBsQQOeK32bZ9LUvN2zajoQgD4VA1DbzI3J67YeKiQqpIFz0HnjVGSmrLsWRTj1IgZBlop4+zDs4B2ZrXtytsANuXLHziKYiIKunU7Ko1XtuRzsCfLbxx2XWoUC2532JsOu+I9fTiSSzKGUAW3tY31avUaV5eOJSpUWdwpo3R7PKSWUlUVVCIAR5FidwLk28hiwbY/MYqcny0RNJcF5GClpGfWzbtYX0qABa4AFt+WLZwNybACxvy5YkBG1/K4GKTPW7SRYR0szDxAIt+f6Y513F9FAJB28ZeIG8YYXuv3fI3235YqpON4oLIY3llJvMwGlQx5ga7MwHIbWIA3xU8kHtaLVjnFdTT/QaKekJO4sMWIGKHL+L6WX75Q+EgI/P4fzxeRSqwupDDxBuPyxapJ8FTTRDly8mUOJGUDoANz6kHa3h9cT8eSccpKtFZFZgGkvoB+9YXNvE23+uGyIbIMGcQyzTUpuJEHeRhbUhA7y/iXe2MSpoUjWcNvoI0j8R1Mv+hOHP2mzmnrqSojIEiqSfMKbWPkQzDCJIWQaSNOsW1Hnz2t5kb/M8ueOXq8lvpfKOZqMly6X2sseHsvgFpauTTFvZF3klt91QNwoPNtt7gHmcaHlXHCOFSnoaoxjur2aLpAG3Q6R9cJGRCgp7NUs07bWjjW6D+JiQJD5Du+vPGp8PcQwVItCHXSPhaMqAOWxtp+QOLNMuyaX7s9afmlJJ/Vi37XJO1pKeksb1lVBEV6hdQdibeGkXw+qthYcsINQBWZ/GvNMugLHymn2A/8AbAPqMP8AjonRDCbx0BLVZXT/AIqvtiP3aeNm38tTL87YcsJsJ7fPHPNKOlCektQwb/8AWg/zYA6e1Gkc0XbxC8tHIlSnn2Ru426GMthmy+sWaKOVDdJEV1PirAEfkcdpYwwKsLgggg9QeYwi8D1ppIqyhe5agLNHe93p3BkiNzzIF0NuVhgByrsxhhAM0scYPIu6rf8AzEYWfaRlhq6Ay05DTU7LUQMu93i71hbncXHrbCLwh7O3zO2Y5pK7Gca0jU2JQ7rdvupb4UW1hYk3JGHii4bgyt43pS8cMkiRyws7MjGQhEddZJVxIVGxsVJuNgQBcZJxCtTQx1kaM4ePVoSxbUNmUXIBKsCOfTChnPHlDUKYaimqCmzA2AII5EWcMp3/AFx1yBv7MzOSibalrWaalPRJf8SLyvzA9BuTjh7VMtRAJo6d7m+uVNOgXP3xz3/Ft5k4ryXRVllOC6oPgiTrS6EqsqcB6feSPfWVvuzBu8w5hjvdTz7uEbN6r3iplla6h5GY3J2F/G3QWH0xzpKopIJE1I6m6snNb2+RFrixB8LY7ZzTRW7aORHLW1xLG0bKb3sA3Nbb7G3S3LGSXw21wUW9RUe9mh+z+EUVJUVsoJR9JUC1yg2uOQ3Zjb0GGar44okW/a6t7WRSTfw8Lj1wl0s00+S1naOWRXHZhj31iUoSGtuOTEA9PK2EOna8gAJ724PmfI+Y6YthN1FR7otVYMqwvdeV5Nin47U7RQsfAubD6C+Kyuzz3nSJaeJ9NyNQcgE8+R8uuKqaVI1Rj95FbkdgSVPjsGFjbyx1945DYauXn6HFEsuRPdm1em+C1l4mqujRL/DGdvqxxHKVNZHIsszNCRocIoW2rkbDc25+GOHZ+Nv+flj7HVGO5RyNrbeH0tiueXI06ZZGKXYZKaBVCiwNgBcjc22xWcT5RrYOAouLMT5cv+eQxEp81kP3h81H9Md5JpZOZLeS8vp/vjjaLSZ8Um5P9y/JNMopeHLC5mH/AD6Y+UlG0JukrA+KsV/TF2tJqDltI7P49912vuOY23xS8QrF7mKiGXVqYBSNrHfax6i3I469tdzNPLGKbfhv6FnS8Z1Ef7TTIvQbknx3AF/nij4t4xNSkOiJoZYZdam+3dGxFwCN7bEYX48+mLwyHvdlfSp5DULH0B2NumI1VUXJdiLt0G5+nXfb6+AxMtRLpas5ep1eOeNqPNqv2dl3xTnXvVS022kBVRT+Fdz9ST/m8sccriiqZddVUrEL9VJPoq2sB+823kcesiy+iID1NVoJ5qsbM3zYoUX5BvXGnZDw/ljpeFIpx1LNrIPmGPd9LDEY8Uskuptf75GXHjlkd2vr/RN4ZymijQNSiN+hlDB2J/i6egsB4Ysc5zNKaCWeU2SJCzfIch5k7DzOPmXZPBAWMMSRlratIte3L9cJXGD/ANpV0WVpvBFpnrWHKw3jh9WNiR4WI5HHUhHpVV9DpwjSqkvkd/Z1l06UMtXpQ1lazVBDk6e9vGhI3C6f8uo7G1sL7+0vNVDlspNoywcgyEKV+K5CEbc78rb8sa0lrC1rdLcrYoeI8uLEyRXL90ywqQDURo19O+wfawJsGF0JAIK+z2LHDXHNfUVAiqKA0kSo0sksokFkS19OtFBJJA57C56YuPZnGz08lY4Ietmeex5iMnTEPQRqpHriDxfm/vdJTwQBkfMiI1JADim+KWQjoOy6fvjrh4padY0VEFlRQqgdABYD6YA64SOPYvdZoM0RbrEOxqlAvrpZDubAb9m9mt4Xw745VMCyIyOoZHUqynkVIsQfIjAFRw7C8CRwKuunVbQzKykCIDuK4J1XC2UMuoMACbXtjtxBQU0qoasoY0bVpkYCMsORYE2a29gbje9rgEJmR5eY5hlc8sqmBu1pHWR07elJ3iYowLFORF+im1gb1XtOrFo709GkbT11lXSAZY9xGwDcyJCdIuRpbWRe/dAbeIKakzenkgp6iNpYSrxyxNq7GUX0HUuw5EWBva/ljvwJxMauN4qhezrKc9nURH8Q5OB1R+Y6fKxPrg7IYsqoAjMilVMk0jGyl7XYk9FUAKPJRhcrguYJHm+UsPfIRpeM7dsg3aGQbb23Unnt+6VAZcz4QoTrlZBELXdlbQu29yPhFvG2Mt46NEsi+6d8aWD3Di7XFmBYWYW27u2w8cazwxxDBmVOWVd/gmgkHejfqjqR436b4VuMOASxU0UKKLHVaTTz6BSLW/m68sUZsSkqor6pYZepjSv5Cmk8KoopJZ45Oz0yJMl1mWwDciQQb3s2wvsRigqZWQAbgA3vbnfYHfewP64css4Dry9yI4dtJYvfa1tghNzyO9uWKrjLhY0szBldo2VRHJtZ2IAYMeSHVc79LeZxllCUN4rY86fG82RPJSrfcgRVtRImhGaWKJFJe1uz1knTdRe58PLEKaukYrHqITcxgXFtVvK/MfXDHM8EEbRU1fGyutpImVgpNrEg6NBN+Td08t9sK84BACm+kkgg8jv4dNgNuuPCTW0uf93M+tSnleTHsn2Rp/D1AK2jjnRtEm6uDuNa7H0vsfnjyvDrliJHtbw/32xV+z/P0p4HV2A1Sl9JuCNSr1sFIuD1HLDJNmpmc+7hW23JZQFPnc/pfHqUIyXwc/odHT5JOC6jpR5PHEQb7g9cdqLPVElQJOzQRuLFeWgqGBO/PnfFfWRhVLT1Si2xSAazew21NsD6jCHnFbE+oRxiNNVyXYtJIRyLE7L02UDw88Uy/wCN78+O5VqdXCFb2/B7kz1zJWyqGK1A0AgbC5IUnw7l/pinjdyojuBGGLAeLkAHfwCgfUnHqmlRnAuwBPeYKTYeQG/l/phmpMloJSA+YaPBXhZAB5FyF+eKkpy2X2OPeTJt8+/l2yqyTKDOSEaJSPvO4VRfqb78tgACd97DD1kfs2p7AyTdqf8AtWA/zbt9CMd4fZjSkAiWQ+YEViP/AGztj6fZlEnegqJopBybu7H+UKfzxqx6Zx3cb9y/HpnDmF+4wU3CFEg2p4283u5+rk470XDlNDJ2sUSxvYi6EgEHoQDYj5eGDh9KlYylUUd1NlkT76+JFhZvG22PPFHEUNDAZpjtyRBu0jnkijqxxvjCFWlRvjCFJqNexC444nFFCNC9pUzHs6eIbmSQ8tvwrcEn0HUYX6HKJKKjelhmibNasPK7ySWJdvicbEkJuFAHPewGq3PLqaWISZvmMbyVZQinpYwWMEdiQiqBftCLlmtsNV7b4ruH+NaSenNQIlmrtaGaFlBll7wUdgd7qlwVA5aTqsWL4sLDnkvtJqKB1pM4p2jIFlmReaja5C91x4tH/lw35tUw13uhpKgFhKJRNE4ukSftQfJtoyrdWBI7u3biTMKaSmRqmAyQSSJG6SRsHjZzpU6CNWoMVG29jcE23Un4ajpWbK6Essta5eeS92p6Ne7bURzIuq3vu7b7XwBf8HL75VTZkR9kAaejHTsUPfkA5faONjYHSow7Y4UNIkMaRRqFRFCqo5BQLAfTHfABgwYMAL/GXDxq4lMbdnUwN2lPL+CQdD4ow7rDqPTChk0dJLUnNpkMM9Ojx1kOkkwzgACWygkro1jULggqfutjT8KXFeRTLKK+hA95RdMkR2Wri/6bHo4+43Q7HbkBmXFHEM2cF378GU07r2j27z3ZVBt95+8CE3Cjc3bSDfNxTRU9Tl1NlOmS8ixy9ncq0L7EMbd5wx7S/NdLXIDEHjxzVRzZAwy6IiITXmhAAamszSOrIN1tLpuOga/wjGgUmW0VBHEzRwxyLGkQkEa9rJpUAKuka3Jt8IuTgSVnFfCcvbe/5ayxVgFnQ/s6pR91xcd7wb05bFZ/CPGUVbqiZTBVx7S00nxofEfiTzHiL2uMUec8b1H9pUtBDCI+1Ku7ybuIruWAQbISsbEEkkAi6g4v+LODoK7S7FoqiPeKoiOmWM9NxzXyPibWO+BAxN5YyvjnhCYB6qaqWTTy1IQd7WRVGob78rDx6nFlHxVWZaRHmsRlgGwroFJW3TtYxup8SNvAHnh4yvM4aiMSQSpKh+8jAj025HyOPMo2eJ41NUz85opPQ262B2vyBsLYdeD6ukpD2r/azado0sQg6szPYXINuZsD4mwb/aZRI8MbG+oPYbm24JN15E7Dfnz8cUWU8PvBDFVxBJDfUVEQBFiRyBOq24uLW2264uw6Lri3J1f5XtV+Gv4Mqx+nLzRKnoJa3eLL6eFW/wASUEEg9dgrX/lIPjioPCF6g0xWGd1Gou6WtcA2vzsLgep5DGgDiyl0F2lC2FyDz+XjjjwhA7drVSLpadrqDzEY+H6/0GLNLhlpXLNJfFVK9t2Xy6Z1FGe1vDskcvuyCOPWR3UJClm5G9vl8seTw69MP7zSSOv4kc2A9VDL9QMO/HFGVaOpUfAQG8rG6n63H0w00lUsiCRDdSL3/wCeGKdbo4Zq1Cu5c91a+Z4jjg24yS2Mhpcsy2YftKmE3+8iOovf7yJe23UjFllvBojkUMiVlJKQO1iJDxE7AkK263587c9rWJnbxdvI8CBUuL25Mw+9bkN/rz6nDpwRTqtKrDm7MzHxNyv6AYnL+FQxYIzl+a9/Hft8uSuOPHOdJHHh3hySikKxTF6VgT2b/FG3ipGxB6jbx3PNlxGzCvigQyTSJGi82dgAPmcI8vGVTmBMWURdzk1dMpES9D2akXkb9Da4sb4qjFRVI1xgoqkX/FvF8FCqhtUs8m0VPHvJIelgOS/vH5XO2FFoxTFc1zt1945U9Mu6QX6KN9UnVn3t8gcWXDmSQ0k8iwt75mRANRUSneIMNtR30Agd2Ne8wAuQo1Cl9njDPKKrOYBZGaaysAAYl7NCojPNQpLEc73N73N/R6H2sywTFKuBx26p9m+smJkYAlLDbQ9gdQF7hTva2EvibgWOvvV0ZNJXxt31vp+1ABs2n4XsQRIuzBge8CCKTIs9n4fqPc6/U9ExJhmAJC+ajfb8UYuVO4uDu8rxLAvbZi2pKbskjR2Uq9SwZmGlGAYgatK35ln2AAJElDleeVSUcdTmiq0quY6SnUASVE5uiu1iVLHcKVAUAs+91s2cGZC9OjzVBD1lQ2uoccr8ljX9xF7o+Z64hcNZJLNOMwrV0zaStPBzWkjP5dsw+Jv5eQthwwIDBgwYAMGDBgAwYMGAFDiPhqRZjW5fpWpItNC20VWn4X6CQD4X+R2O3DhNqOoFSwWQyXHbU8+ppqcjfQNRLCO4DKF2vfT0Cu2F3iXhRKllnidqerQWjqI7agPwuvKSO/3W+Vr4Az72egVGeV1UXd46dDGjSfENxGt7gHZY5OYvvc3NyTI82rs9q5TFUS0lBEf8EhXa99I1WvrYd49FFhYk3LLQZ4kE7xZnAlNUTgRmpT/6eqsCF7/3HAJ7r7+fIY5+zumTKYpaSpZYvtmeOZjaOdGChSHPdDgLYpe4tfcEHEElxXtJl6K2uerhZ1jaNyrSgyEIhRjp1AuQGVzya4I02aFmfs6pw5no5ZMvnNrtAbIxOwDRnukXPIWucNEuZ0/YmoMkZhS7dpcFBpuCQeW242xmHtEzioNZlLFtFPLUoyxDqElhAZyDYsQ5IXku3M8pILeqfNoNIq6SDMokNw8LaJORF2jbusd+Si2O+V+0vLogsMqz0TC9o6iJ1tckncaha/icWXtB4tNCKZV0K1RMI+1kBMcKba3YAi9gRtcDmSbDE95pRLFBMkdRFNqPaBbaNK3syksG1dCCOtxtcz1OqvYUuTnSZrlk7a45aORr8w0Za/63wwRyq3wsD6EHC7W8A5bLfXRU9zzKoFP/AMLYo8y9lmTRo8r0rBVF20PObAc+6rE/QYOTfIpD3U6CpD6dJFiGtYj54R8woaCAm+YrBGTvEZkt6WJ1H0N8VfDPA+QVqtJSwtKiNpLF6gDVYG1nYX2IPK2JFXlWWUi1LLlGv3VQ8hZImFiNWxeRrnT3rdB5kXsx5p4/yujzKEZcker4vykKIIO3q2DhylPEzs5FwASQBp36H9cScvqs4ljEVJSR0UIJtLVvqk0kk7RpyYX5MCDixyHPZ6qiWehhpINZcRRyFjdkLCxCKoB7pOxO2Kfi6HNzLDNRVD3MXa+6uqLuNOtPhAa2te65v8VjcY8yyzkqk77kqCXB1bhGlSZWzCeXM6wglIWK22G+iHUEVfEudPLlj5kXFi5jFVh2lo46UHVBDZZeyCm7F7XWxVhoQKVK/Eb2xFy32nwz6BVp7rV08gYq91Rh8EgGrdW7NmIRuoWxOKj2l5WtBmUdaULUlUSlSilgGv8AtFOkgkMoEmn7zI1+eKz0avkOUrCNWsyOyIpkNryLHq7NmtzfQwBbrYGw5Yzf2KVUcAzNXYIsdQOfmXQAeJJWwA3JsBhspqruUsOWfbxJKhMmr7KKnF7p2nKRgO6qi5G2q1rlcoIaenqahcrj99rpZXd5XP8Ad6UszEamGwKh2Glbue8LjliQXkOfGlp5ZK+OwlqJDSU4GueRWN1XR+Mkk2v3QwBtbErI8imnmWtzADtV/YUwN0pgep6PMRzbp06Wl8PcKCGQ1NRIamsYWaZxsg/BEvKNOfLc73O+GTAgMGDBgAwYMGADBgwYAMGDBgAwYMGAI9dRRzRtHKiyIwsysAQfkcKA4Yq6HfLZu0gH/o6liyAeEUpu0ew2Butzh3wYAz4cTQSVUIrGmoZYztTVKr2DtsNSSCyuwvsS2xOy4qfaxkLtJST0lIzLFL2krwqp1DVG19KnWx7p3C/PGn11FHMhjljSRDzV1DA/I7YVW4AWG7ZfU1FEdzoRu0hud7mKS4+hGADPoaTNXqMvkI1QpFKrKe+pcNZ18QAVuOVnF+YxQeyiWqpquryudu1SlVWRxyQNYqovuAyMCF+7pYDbFrWQ5on7alpK5VN1eJzBMDaxPfuoa3VWG22DLeKYKQMsmXVtLqOp37AyK7dWaSMuWO3Nt8AXXE3GtJQOq1TumpdQYRuy2vbcqDY3xcZZmEdREk0Tao5F1K1iLg+RAOF2n9pOVv8A+sjU+EgaM/SRRidDxllx2WtpPQTR/wD9YAzqgYZHnTQkhKGtF0J2WM3NvIBGJXyV0J5Y0ajoO2pJQ43q1kZwRvpkXSqkeKxaEP8ADhf41qMprkiSaupAYpUkB7aM3AI1p8XJ0uvrY72xY1ntGyxBb32MnkOzDSH5BFa+AM99jdPPNTqFlZTR1gcw2FmWRND3PO41SkDlccuRGk53nMQDyhrmjqEV7b3LKodQBuzdnKSFFyWAHPCTkxoYnkeipM2qHmOp3USxI5uW7xLRJa7Ha3U7YvMsp8y06aWhosujLamMjdo5JFtWmKy67W3ZjgSW3FfBtHmceqZCr6e7Mo0yKPO43XyYEdR44o8wzukeGGjcHNZ4goaKBQyu6DSHkN9CdSQzEAk7GwxZ/wD+D7ffMKuoq/GO/ZQeP7OO1/5mOGjLsuigQRwxpEg+6ihR9BgQKScPVtaLV0gpqfkKOlbmvhJMLEjppSwt1w2ZZlsVPGsUEaRxryVAAP8Acnx5nEvBgAwYMGADBgwYAMGDBgAwYMGADBgwYAMGDBgAwYMGADBgwYAMGDBgBa4v+A/LGI8V/GcGDEMk5cL/ABjG28HcvngwYBjXgwYMSQGDBgwAYMGDABgwYMAGDBgwAYMGDAH/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VE"/>
          </a:p>
        </p:txBody>
      </p:sp>
      <p:pic>
        <p:nvPicPr>
          <p:cNvPr id="13" name="Picture 12" descr="https://encrypted-tbn1.gstatic.com/images?q=tbn:ANd9GcSxNbsB1mlElEAhbhXkZrEBsbzGbdBaBK6f9UvYWt_vyROAvklU"/>
          <p:cNvPicPr>
            <a:picLocks noChangeAspect="1" noChangeArrowheads="1"/>
          </p:cNvPicPr>
          <p:nvPr/>
        </p:nvPicPr>
        <p:blipFill>
          <a:blip r:embed="rId3" cstate="print"/>
          <a:srcRect/>
          <a:stretch>
            <a:fillRect/>
          </a:stretch>
        </p:blipFill>
        <p:spPr bwMode="auto">
          <a:xfrm>
            <a:off x="2123728" y="188640"/>
            <a:ext cx="1073728" cy="1080120"/>
          </a:xfrm>
          <a:prstGeom prst="rect">
            <a:avLst/>
          </a:prstGeom>
          <a:noFill/>
        </p:spPr>
      </p:pic>
      <p:pic>
        <p:nvPicPr>
          <p:cNvPr id="14338" name="Picture 2" descr="C:\DOCUME~1\adm\CONFIG~1\Temp\Rar$EX01.000\Suelos\funcion_ecosistema.jpg"/>
          <p:cNvPicPr>
            <a:picLocks noChangeAspect="1" noChangeArrowheads="1"/>
          </p:cNvPicPr>
          <p:nvPr/>
        </p:nvPicPr>
        <p:blipFill>
          <a:blip r:embed="rId4" cstate="print"/>
          <a:srcRect/>
          <a:stretch>
            <a:fillRect/>
          </a:stretch>
        </p:blipFill>
        <p:spPr bwMode="auto">
          <a:xfrm>
            <a:off x="4572000" y="4221088"/>
            <a:ext cx="3064793" cy="1931783"/>
          </a:xfrm>
          <a:prstGeom prst="rect">
            <a:avLst/>
          </a:prstGeom>
          <a:noFill/>
        </p:spPr>
      </p:pic>
      <p:sp>
        <p:nvSpPr>
          <p:cNvPr id="15" name="TextBox 14"/>
          <p:cNvSpPr txBox="1"/>
          <p:nvPr/>
        </p:nvSpPr>
        <p:spPr>
          <a:xfrm>
            <a:off x="8102748" y="1084094"/>
            <a:ext cx="432048" cy="369332"/>
          </a:xfrm>
          <a:prstGeom prst="rect">
            <a:avLst/>
          </a:prstGeom>
          <a:noFill/>
        </p:spPr>
        <p:txBody>
          <a:bodyPr wrap="square" rtlCol="0">
            <a:spAutoFit/>
          </a:bodyPr>
          <a:lstStyle/>
          <a:p>
            <a:r>
              <a:rPr lang="en-US" dirty="0" smtClean="0"/>
              <a:t>9</a:t>
            </a:r>
            <a:endParaRPr lang="en-US" dirty="0"/>
          </a:p>
        </p:txBody>
      </p:sp>
      <p:sp>
        <p:nvSpPr>
          <p:cNvPr id="16" name="13 CuadroTexto"/>
          <p:cNvSpPr txBox="1"/>
          <p:nvPr/>
        </p:nvSpPr>
        <p:spPr>
          <a:xfrm>
            <a:off x="539552" y="1412776"/>
            <a:ext cx="2232248" cy="2893100"/>
          </a:xfrm>
          <a:prstGeom prst="rect">
            <a:avLst/>
          </a:prstGeom>
          <a:solidFill>
            <a:schemeClr val="accent3">
              <a:lumMod val="20000"/>
              <a:lumOff val="80000"/>
            </a:schemeClr>
          </a:solidFill>
        </p:spPr>
        <p:txBody>
          <a:bodyPr wrap="square" rtlCol="0">
            <a:spAutoFit/>
          </a:bodyPr>
          <a:lstStyle/>
          <a:p>
            <a:r>
              <a:rPr lang="es-VE" sz="1400" b="1" dirty="0" smtClean="0"/>
              <a:t>Contenido</a:t>
            </a:r>
          </a:p>
          <a:p>
            <a:endParaRPr lang="es-VE" sz="1200" dirty="0" smtClean="0"/>
          </a:p>
          <a:p>
            <a:pPr>
              <a:buFont typeface="Arial" pitchFamily="34" charset="0"/>
              <a:buChar char="•"/>
            </a:pPr>
            <a:r>
              <a:rPr lang="es-VE" sz="1200" dirty="0"/>
              <a:t> </a:t>
            </a:r>
            <a:r>
              <a:rPr lang="es-VE" sz="1200" b="1" dirty="0" smtClean="0">
                <a:solidFill>
                  <a:schemeClr val="tx2"/>
                </a:solidFill>
              </a:rPr>
              <a:t>Inicio</a:t>
            </a:r>
          </a:p>
          <a:p>
            <a:pPr>
              <a:buFont typeface="Arial" pitchFamily="34" charset="0"/>
              <a:buChar char="•"/>
            </a:pPr>
            <a:r>
              <a:rPr lang="es-VE" sz="1200" b="1" dirty="0" smtClean="0">
                <a:solidFill>
                  <a:srgbClr val="FF0000"/>
                </a:solidFill>
              </a:rPr>
              <a:t> Definición de suelos</a:t>
            </a:r>
          </a:p>
          <a:p>
            <a:pPr>
              <a:buFont typeface="Arial" pitchFamily="34" charset="0"/>
              <a:buChar char="•"/>
            </a:pPr>
            <a:r>
              <a:rPr lang="es-VE" sz="1200" b="1" dirty="0" smtClean="0">
                <a:solidFill>
                  <a:schemeClr val="tx2"/>
                </a:solidFill>
              </a:rPr>
              <a:t> Funciones de los suelos en los ecosistemas</a:t>
            </a:r>
          </a:p>
          <a:p>
            <a:pPr>
              <a:buFont typeface="Arial" pitchFamily="34" charset="0"/>
              <a:buChar char="•"/>
            </a:pPr>
            <a:r>
              <a:rPr lang="es-VE" sz="1200" b="1" dirty="0" smtClean="0">
                <a:solidFill>
                  <a:srgbClr val="FF0000"/>
                </a:solidFill>
              </a:rPr>
              <a:t> Unidades de estudios de los suelos</a:t>
            </a:r>
          </a:p>
          <a:p>
            <a:pPr>
              <a:buFont typeface="Arial" pitchFamily="34" charset="0"/>
              <a:buChar char="•"/>
            </a:pPr>
            <a:r>
              <a:rPr lang="es-VE" sz="1200" b="1" dirty="0" smtClean="0">
                <a:solidFill>
                  <a:srgbClr val="FF0000"/>
                </a:solidFill>
              </a:rPr>
              <a:t> Composición del suelo</a:t>
            </a:r>
          </a:p>
          <a:p>
            <a:pPr>
              <a:buFont typeface="Arial" pitchFamily="34" charset="0"/>
              <a:buChar char="•"/>
            </a:pPr>
            <a:r>
              <a:rPr lang="es-VE" sz="1200" b="1" dirty="0" smtClean="0">
                <a:solidFill>
                  <a:srgbClr val="FF0000"/>
                </a:solidFill>
              </a:rPr>
              <a:t> Factores formadores del suelo</a:t>
            </a:r>
          </a:p>
          <a:p>
            <a:pPr>
              <a:buFont typeface="Arial" pitchFamily="34" charset="0"/>
              <a:buChar char="•"/>
            </a:pPr>
            <a:r>
              <a:rPr lang="es-VE" sz="1200" b="1" dirty="0" smtClean="0">
                <a:solidFill>
                  <a:srgbClr val="FF0000"/>
                </a:solidFill>
              </a:rPr>
              <a:t> Procesos formadores del suelo</a:t>
            </a:r>
          </a:p>
          <a:p>
            <a:pPr>
              <a:buFont typeface="Arial" pitchFamily="34" charset="0"/>
              <a:buChar char="•"/>
            </a:pPr>
            <a:r>
              <a:rPr lang="es-VE" sz="1200" b="1" dirty="0" smtClean="0">
                <a:solidFill>
                  <a:srgbClr val="FF0000"/>
                </a:solidFill>
              </a:rPr>
              <a:t> Características de los suelos</a:t>
            </a:r>
          </a:p>
          <a:p>
            <a:pPr>
              <a:buFont typeface="Arial" pitchFamily="34" charset="0"/>
              <a:buChar char="•"/>
            </a:pPr>
            <a:r>
              <a:rPr lang="es-VE" sz="1200" b="1" dirty="0" smtClean="0">
                <a:solidFill>
                  <a:srgbClr val="FF0000"/>
                </a:solidFill>
              </a:rPr>
              <a:t> </a:t>
            </a:r>
            <a:r>
              <a:rPr lang="es-VE" sz="1200" b="1" dirty="0">
                <a:solidFill>
                  <a:srgbClr val="FF0000"/>
                </a:solidFill>
              </a:rPr>
              <a:t> </a:t>
            </a:r>
            <a:r>
              <a:rPr lang="es-VE" sz="1200" b="1" dirty="0">
                <a:solidFill>
                  <a:schemeClr val="accent3">
                    <a:lumMod val="75000"/>
                  </a:schemeClr>
                </a:solidFill>
              </a:rPr>
              <a:t>Lecturas </a:t>
            </a:r>
            <a:r>
              <a:rPr lang="es-VE" sz="1200" b="1" dirty="0" smtClean="0">
                <a:solidFill>
                  <a:schemeClr val="accent3">
                    <a:lumMod val="75000"/>
                  </a:schemeClr>
                </a:solidFill>
              </a:rPr>
              <a:t>complementarias</a:t>
            </a:r>
          </a:p>
          <a:p>
            <a:pPr>
              <a:buFont typeface="Arial" pitchFamily="34" charset="0"/>
              <a:buChar char="•"/>
            </a:pPr>
            <a:r>
              <a:rPr lang="es-VE" sz="1200" b="1" dirty="0">
                <a:solidFill>
                  <a:schemeClr val="accent3">
                    <a:lumMod val="75000"/>
                  </a:schemeClr>
                </a:solidFill>
              </a:rPr>
              <a:t> </a:t>
            </a:r>
            <a:r>
              <a:rPr lang="es-VE" sz="1200" b="1" dirty="0" smtClean="0">
                <a:solidFill>
                  <a:schemeClr val="accent3">
                    <a:lumMod val="75000"/>
                  </a:schemeClr>
                </a:solidFill>
              </a:rPr>
              <a:t> </a:t>
            </a:r>
            <a:r>
              <a:rPr lang="es-VE" sz="1200" b="1" dirty="0" smtClean="0">
                <a:solidFill>
                  <a:srgbClr val="FF0000"/>
                </a:solidFill>
              </a:rPr>
              <a:t>Prueba</a:t>
            </a:r>
          </a:p>
          <a:p>
            <a:pPr>
              <a:buFont typeface="Arial" pitchFamily="34" charset="0"/>
              <a:buChar char="•"/>
            </a:pPr>
            <a:r>
              <a:rPr lang="es-VE" sz="1200" b="1" dirty="0" smtClean="0">
                <a:solidFill>
                  <a:srgbClr val="FF0000"/>
                </a:solidFill>
              </a:rPr>
              <a:t> Datos</a:t>
            </a:r>
            <a:endParaRPr lang="es-VE" sz="1200" b="1" dirty="0">
              <a:solidFill>
                <a:srgbClr val="FF0000"/>
              </a:solidFill>
            </a:endParaRPr>
          </a:p>
        </p:txBody>
      </p:sp>
      <p:sp>
        <p:nvSpPr>
          <p:cNvPr id="17" name="Rectangle 16"/>
          <p:cNvSpPr/>
          <p:nvPr/>
        </p:nvSpPr>
        <p:spPr>
          <a:xfrm>
            <a:off x="611560" y="2204864"/>
            <a:ext cx="216024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TotalTime>
  <Words>6039</Words>
  <Application>Microsoft Office PowerPoint</Application>
  <PresentationFormat>Presentación en pantalla (4:3)</PresentationFormat>
  <Paragraphs>1301</Paragraphs>
  <Slides>44</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44</vt:i4>
      </vt:variant>
    </vt:vector>
  </HeadingPairs>
  <TitlesOfParts>
    <vt:vector size="46" baseType="lpstr">
      <vt:lpstr>Tema de Office</vt:lpstr>
      <vt:lpstr>Gráfico</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vector>
  </TitlesOfParts>
  <Company>Instituto de Zoología y Ecología Tropical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Ismael Hernández</dc:creator>
  <cp:lastModifiedBy>USUARIO</cp:lastModifiedBy>
  <cp:revision>98</cp:revision>
  <dcterms:created xsi:type="dcterms:W3CDTF">2014-07-25T13:49:41Z</dcterms:created>
  <dcterms:modified xsi:type="dcterms:W3CDTF">2015-02-18T14:14:50Z</dcterms:modified>
</cp:coreProperties>
</file>